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handoutMasterIdLst>
    <p:handoutMasterId r:id="rId42"/>
  </p:handoutMasterIdLst>
  <p:sldIdLst>
    <p:sldId id="257" r:id="rId2"/>
    <p:sldId id="256" r:id="rId3"/>
    <p:sldId id="259" r:id="rId4"/>
    <p:sldId id="269" r:id="rId5"/>
    <p:sldId id="270" r:id="rId6"/>
    <p:sldId id="271" r:id="rId7"/>
    <p:sldId id="272" r:id="rId8"/>
    <p:sldId id="273" r:id="rId9"/>
    <p:sldId id="274" r:id="rId10"/>
    <p:sldId id="275" r:id="rId11"/>
    <p:sldId id="276" r:id="rId12"/>
    <p:sldId id="277" r:id="rId13"/>
    <p:sldId id="279" r:id="rId14"/>
    <p:sldId id="284" r:id="rId15"/>
    <p:sldId id="285" r:id="rId16"/>
    <p:sldId id="278" r:id="rId17"/>
    <p:sldId id="280" r:id="rId18"/>
    <p:sldId id="281" r:id="rId19"/>
    <p:sldId id="286" r:id="rId20"/>
    <p:sldId id="287" r:id="rId21"/>
    <p:sldId id="294" r:id="rId22"/>
    <p:sldId id="292" r:id="rId23"/>
    <p:sldId id="295" r:id="rId24"/>
    <p:sldId id="293" r:id="rId25"/>
    <p:sldId id="291" r:id="rId26"/>
    <p:sldId id="290" r:id="rId27"/>
    <p:sldId id="289" r:id="rId28"/>
    <p:sldId id="288" r:id="rId29"/>
    <p:sldId id="282" r:id="rId30"/>
    <p:sldId id="296" r:id="rId31"/>
    <p:sldId id="283" r:id="rId32"/>
    <p:sldId id="297" r:id="rId33"/>
    <p:sldId id="304" r:id="rId34"/>
    <p:sldId id="303" r:id="rId35"/>
    <p:sldId id="302" r:id="rId36"/>
    <p:sldId id="301" r:id="rId37"/>
    <p:sldId id="300" r:id="rId38"/>
    <p:sldId id="299" r:id="rId39"/>
    <p:sldId id="298" r:id="rId40"/>
    <p:sldId id="268" r:id="rId41"/>
  </p:sldIdLst>
  <p:sldSz cx="9144000" cy="6858000" type="screen4x3"/>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87" autoAdjust="0"/>
    <p:restoredTop sz="86417" autoAdjust="0"/>
  </p:normalViewPr>
  <p:slideViewPr>
    <p:cSldViewPr snapToGrid="0">
      <p:cViewPr varScale="1">
        <p:scale>
          <a:sx n="99" d="100"/>
          <a:sy n="99" d="100"/>
        </p:scale>
        <p:origin x="1566" y="78"/>
      </p:cViewPr>
      <p:guideLst/>
    </p:cSldViewPr>
  </p:slideViewPr>
  <p:outlineViewPr>
    <p:cViewPr>
      <p:scale>
        <a:sx n="33" d="100"/>
        <a:sy n="33" d="100"/>
      </p:scale>
      <p:origin x="0" y="-26124"/>
    </p:cViewPr>
  </p:outlineViewPr>
  <p:notesTextViewPr>
    <p:cViewPr>
      <p:scale>
        <a:sx n="1" d="1"/>
        <a:sy n="1" d="1"/>
      </p:scale>
      <p:origin x="0" y="0"/>
    </p:cViewPr>
  </p:notesTextViewPr>
  <p:sorterViewPr>
    <p:cViewPr>
      <p:scale>
        <a:sx n="100" d="100"/>
        <a:sy n="100" d="100"/>
      </p:scale>
      <p:origin x="0" y="-199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627D423E-D314-4CC8-9262-307EFCF35943}" type="datetimeFigureOut">
              <a:rPr lang="en-US" smtClean="0"/>
              <a:t>4/26/2017</a:t>
            </a:fld>
            <a:endParaRPr lang="en-US"/>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F18D10B9-F7F3-4BA8-AA3F-A3F9AFDADF12}" type="slidenum">
              <a:rPr lang="en-US" smtClean="0"/>
              <a:t>‹#›</a:t>
            </a:fld>
            <a:endParaRPr lang="en-US"/>
          </a:p>
        </p:txBody>
      </p:sp>
    </p:spTree>
    <p:extLst>
      <p:ext uri="{BB962C8B-B14F-4D97-AF65-F5344CB8AC3E}">
        <p14:creationId xmlns:p14="http://schemas.microsoft.com/office/powerpoint/2010/main" val="3408183201"/>
      </p:ext>
    </p:extLst>
  </p:cSld>
  <p:clrMap bg1="lt1" tx1="dk1" bg2="lt2" tx2="dk2" accent1="accent1" accent2="accent2" accent3="accent3" accent4="accent4" accent5="accent5" accent6="accent6" hlink="hlink" folHlink="folHlink"/>
</p:handoutMaster>
</file>

<file path=ppt/media/hdphoto1.wdp>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5845B2B-3FE8-41BC-BF40-5F436250CA39}" type="datetimeFigureOut">
              <a:rPr lang="en-US" smtClean="0"/>
              <a:t>4/26/2017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17F32D-2AAA-4DCA-A735-32A6D6B031E8}" type="slidenum">
              <a:rPr lang="en-US" smtClean="0"/>
              <a:t>‹#›</a:t>
            </a:fld>
            <a:endParaRPr lang="en-US"/>
          </a:p>
        </p:txBody>
      </p:sp>
    </p:spTree>
    <p:extLst>
      <p:ext uri="{BB962C8B-B14F-4D97-AF65-F5344CB8AC3E}">
        <p14:creationId xmlns:p14="http://schemas.microsoft.com/office/powerpoint/2010/main" val="37373701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845B2B-3FE8-41BC-BF40-5F436250CA39}" type="datetimeFigureOut">
              <a:rPr lang="en-US" smtClean="0"/>
              <a:t>4/26/2017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17F32D-2AAA-4DCA-A735-32A6D6B031E8}" type="slidenum">
              <a:rPr lang="en-US" smtClean="0"/>
              <a:t>‹#›</a:t>
            </a:fld>
            <a:endParaRPr lang="en-US"/>
          </a:p>
        </p:txBody>
      </p:sp>
    </p:spTree>
    <p:extLst>
      <p:ext uri="{BB962C8B-B14F-4D97-AF65-F5344CB8AC3E}">
        <p14:creationId xmlns:p14="http://schemas.microsoft.com/office/powerpoint/2010/main" val="28079684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845B2B-3FE8-41BC-BF40-5F436250CA39}" type="datetimeFigureOut">
              <a:rPr lang="en-US" smtClean="0"/>
              <a:t>4/26/2017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17F32D-2AAA-4DCA-A735-32A6D6B031E8}" type="slidenum">
              <a:rPr lang="en-US" smtClean="0"/>
              <a:t>‹#›</a:t>
            </a:fld>
            <a:endParaRPr lang="en-US"/>
          </a:p>
        </p:txBody>
      </p:sp>
    </p:spTree>
    <p:extLst>
      <p:ext uri="{BB962C8B-B14F-4D97-AF65-F5344CB8AC3E}">
        <p14:creationId xmlns:p14="http://schemas.microsoft.com/office/powerpoint/2010/main" val="8257461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chemeClr val="bg1"/>
                </a:solidFill>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845B2B-3FE8-41BC-BF40-5F436250CA39}" type="datetimeFigureOut">
              <a:rPr lang="en-US" smtClean="0"/>
              <a:t>4/26/2017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17F32D-2AAA-4DCA-A735-32A6D6B031E8}" type="slidenum">
              <a:rPr lang="en-US" smtClean="0"/>
              <a:t>‹#›</a:t>
            </a:fld>
            <a:endParaRPr lang="en-US"/>
          </a:p>
        </p:txBody>
      </p:sp>
    </p:spTree>
    <p:extLst>
      <p:ext uri="{BB962C8B-B14F-4D97-AF65-F5344CB8AC3E}">
        <p14:creationId xmlns:p14="http://schemas.microsoft.com/office/powerpoint/2010/main" val="27873217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5845B2B-3FE8-41BC-BF40-5F436250CA39}" type="datetimeFigureOut">
              <a:rPr lang="en-US" smtClean="0"/>
              <a:t>4/26/2017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17F32D-2AAA-4DCA-A735-32A6D6B031E8}" type="slidenum">
              <a:rPr lang="en-US" smtClean="0"/>
              <a:t>‹#›</a:t>
            </a:fld>
            <a:endParaRPr lang="en-US"/>
          </a:p>
        </p:txBody>
      </p:sp>
    </p:spTree>
    <p:extLst>
      <p:ext uri="{BB962C8B-B14F-4D97-AF65-F5344CB8AC3E}">
        <p14:creationId xmlns:p14="http://schemas.microsoft.com/office/powerpoint/2010/main" val="4790277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5845B2B-3FE8-41BC-BF40-5F436250CA39}" type="datetimeFigureOut">
              <a:rPr lang="en-US" smtClean="0"/>
              <a:t>4/26/2017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417F32D-2AAA-4DCA-A735-32A6D6B031E8}" type="slidenum">
              <a:rPr lang="en-US" smtClean="0"/>
              <a:t>‹#›</a:t>
            </a:fld>
            <a:endParaRPr lang="en-US"/>
          </a:p>
        </p:txBody>
      </p:sp>
    </p:spTree>
    <p:extLst>
      <p:ext uri="{BB962C8B-B14F-4D97-AF65-F5344CB8AC3E}">
        <p14:creationId xmlns:p14="http://schemas.microsoft.com/office/powerpoint/2010/main" val="1201558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5845B2B-3FE8-41BC-BF40-5F436250CA39}" type="datetimeFigureOut">
              <a:rPr lang="en-US" smtClean="0"/>
              <a:t>4/26/2017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417F32D-2AAA-4DCA-A735-32A6D6B031E8}" type="slidenum">
              <a:rPr lang="en-US" smtClean="0"/>
              <a:t>‹#›</a:t>
            </a:fld>
            <a:endParaRPr lang="en-US"/>
          </a:p>
        </p:txBody>
      </p:sp>
    </p:spTree>
    <p:extLst>
      <p:ext uri="{BB962C8B-B14F-4D97-AF65-F5344CB8AC3E}">
        <p14:creationId xmlns:p14="http://schemas.microsoft.com/office/powerpoint/2010/main" val="30648669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5845B2B-3FE8-41BC-BF40-5F436250CA39}" type="datetimeFigureOut">
              <a:rPr lang="en-US" smtClean="0"/>
              <a:t>4/26/2017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417F32D-2AAA-4DCA-A735-32A6D6B031E8}" type="slidenum">
              <a:rPr lang="en-US" smtClean="0"/>
              <a:t>‹#›</a:t>
            </a:fld>
            <a:endParaRPr lang="en-US"/>
          </a:p>
        </p:txBody>
      </p:sp>
    </p:spTree>
    <p:extLst>
      <p:ext uri="{BB962C8B-B14F-4D97-AF65-F5344CB8AC3E}">
        <p14:creationId xmlns:p14="http://schemas.microsoft.com/office/powerpoint/2010/main" val="11239713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5845B2B-3FE8-41BC-BF40-5F436250CA39}" type="datetimeFigureOut">
              <a:rPr lang="en-US" smtClean="0"/>
              <a:t>4/26/2017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417F32D-2AAA-4DCA-A735-32A6D6B031E8}" type="slidenum">
              <a:rPr lang="en-US" smtClean="0"/>
              <a:t>‹#›</a:t>
            </a:fld>
            <a:endParaRPr lang="en-US"/>
          </a:p>
        </p:txBody>
      </p:sp>
    </p:spTree>
    <p:extLst>
      <p:ext uri="{BB962C8B-B14F-4D97-AF65-F5344CB8AC3E}">
        <p14:creationId xmlns:p14="http://schemas.microsoft.com/office/powerpoint/2010/main" val="31199062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5845B2B-3FE8-41BC-BF40-5F436250CA39}" type="datetimeFigureOut">
              <a:rPr lang="en-US" smtClean="0"/>
              <a:t>4/26/2017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417F32D-2AAA-4DCA-A735-32A6D6B031E8}" type="slidenum">
              <a:rPr lang="en-US" smtClean="0"/>
              <a:t>‹#›</a:t>
            </a:fld>
            <a:endParaRPr lang="en-US"/>
          </a:p>
        </p:txBody>
      </p:sp>
    </p:spTree>
    <p:extLst>
      <p:ext uri="{BB962C8B-B14F-4D97-AF65-F5344CB8AC3E}">
        <p14:creationId xmlns:p14="http://schemas.microsoft.com/office/powerpoint/2010/main" val="38683976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5845B2B-3FE8-41BC-BF40-5F436250CA39}" type="datetimeFigureOut">
              <a:rPr lang="en-US" smtClean="0"/>
              <a:t>4/26/2017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417F32D-2AAA-4DCA-A735-32A6D6B031E8}" type="slidenum">
              <a:rPr lang="en-US" smtClean="0"/>
              <a:t>‹#›</a:t>
            </a:fld>
            <a:endParaRPr lang="en-US"/>
          </a:p>
        </p:txBody>
      </p:sp>
    </p:spTree>
    <p:extLst>
      <p:ext uri="{BB962C8B-B14F-4D97-AF65-F5344CB8AC3E}">
        <p14:creationId xmlns:p14="http://schemas.microsoft.com/office/powerpoint/2010/main" val="42282791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845B2B-3FE8-41BC-BF40-5F436250CA39}" type="datetimeFigureOut">
              <a:rPr lang="en-US" smtClean="0"/>
              <a:t>4/26/2017</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17F32D-2AAA-4DCA-A735-32A6D6B031E8}" type="slidenum">
              <a:rPr lang="en-US" smtClean="0"/>
              <a:t>‹#›</a:t>
            </a:fld>
            <a:endParaRPr lang="en-US"/>
          </a:p>
        </p:txBody>
      </p:sp>
      <p:pic>
        <p:nvPicPr>
          <p:cNvPr id="7" name="Picture 2" descr="Image result for harvard university"/>
          <p:cNvPicPr>
            <a:picLocks noChangeAspect="1" noChangeArrowheads="1"/>
          </p:cNvPicPr>
          <p:nvPr userDrawn="1"/>
        </p:nvPicPr>
        <p:blipFill rotWithShape="1">
          <a:blip r:embed="rId13">
            <a:extLst>
              <a:ext uri="{BEBA8EAE-BF5A-486C-A8C5-ECC9F3942E4B}">
                <a14:imgProps xmlns:a14="http://schemas.microsoft.com/office/drawing/2010/main">
                  <a14:imgLayer r:embed="rId14">
                    <a14:imgEffect>
                      <a14:brightnessContrast contrast="-77000"/>
                    </a14:imgEffect>
                  </a14:imgLayer>
                </a14:imgProps>
              </a:ext>
              <a:ext uri="{28A0092B-C50C-407E-A947-70E740481C1C}">
                <a14:useLocalDpi xmlns:a14="http://schemas.microsoft.com/office/drawing/2010/main" val="0"/>
              </a:ext>
            </a:extLst>
          </a:blip>
          <a:srcRect l="9318" t="-33" r="26423" b="80548"/>
          <a:stretch/>
        </p:blipFill>
        <p:spPr bwMode="auto">
          <a:xfrm>
            <a:off x="338667" y="365126"/>
            <a:ext cx="8449733" cy="12811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793252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tinyurl.com/revedata"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harvard university"/>
          <p:cNvPicPr>
            <a:picLocks noChangeAspect="1" noChangeArrowheads="1"/>
          </p:cNvPicPr>
          <p:nvPr/>
        </p:nvPicPr>
        <p:blipFill rotWithShape="1">
          <a:blip r:embed="rId2">
            <a:extLst>
              <a:ext uri="{BEBA8EAE-BF5A-486C-A8C5-ECC9F3942E4B}">
                <a14:imgProps xmlns:a14="http://schemas.microsoft.com/office/drawing/2010/main">
                  <a14:imgLayer r:embed="rId3">
                    <a14:imgEffect>
                      <a14:brightnessContrast contrast="-77000"/>
                    </a14:imgEffect>
                  </a14:imgLayer>
                </a14:imgProps>
              </a:ext>
              <a:ext uri="{28A0092B-C50C-407E-A947-70E740481C1C}">
                <a14:useLocalDpi xmlns:a14="http://schemas.microsoft.com/office/drawing/2010/main" val="0"/>
              </a:ext>
            </a:extLst>
          </a:blip>
          <a:srcRect l="7978" t="-33" r="25354" b="33"/>
          <a:stretch/>
        </p:blipFill>
        <p:spPr bwMode="auto">
          <a:xfrm>
            <a:off x="237342" y="161417"/>
            <a:ext cx="8766380" cy="657478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3424531" y="1931350"/>
            <a:ext cx="2392001" cy="1323439"/>
          </a:xfrm>
          <a:prstGeom prst="rect">
            <a:avLst/>
          </a:prstGeom>
          <a:noFill/>
        </p:spPr>
        <p:txBody>
          <a:bodyPr wrap="none" rtlCol="0">
            <a:spAutoFit/>
          </a:bodyPr>
          <a:lstStyle/>
          <a:p>
            <a:pPr algn="ctr"/>
            <a:r>
              <a:rPr lang="en-US" sz="4400" b="1" dirty="0">
                <a:solidFill>
                  <a:schemeClr val="bg1"/>
                </a:solidFill>
              </a:rPr>
              <a:t>Intro to R</a:t>
            </a:r>
          </a:p>
          <a:p>
            <a:pPr algn="ctr"/>
            <a:r>
              <a:rPr lang="en-US" sz="3600" b="1" dirty="0">
                <a:solidFill>
                  <a:schemeClr val="bg1"/>
                </a:solidFill>
              </a:rPr>
              <a:t>Part 1</a:t>
            </a:r>
            <a:endParaRPr lang="en-US" b="1" dirty="0">
              <a:solidFill>
                <a:schemeClr val="bg1"/>
              </a:solidFill>
            </a:endParaRPr>
          </a:p>
        </p:txBody>
      </p:sp>
      <p:sp>
        <p:nvSpPr>
          <p:cNvPr id="4" name="Rectangle 55"/>
          <p:cNvSpPr>
            <a:spLocks noChangeArrowheads="1"/>
          </p:cNvSpPr>
          <p:nvPr/>
        </p:nvSpPr>
        <p:spPr bwMode="auto">
          <a:xfrm>
            <a:off x="2431876" y="3652831"/>
            <a:ext cx="4377308" cy="704851"/>
          </a:xfrm>
          <a:prstGeom prst="rect">
            <a:avLst/>
          </a:prstGeom>
          <a:noFill/>
          <a:ln w="9525">
            <a:noFill/>
            <a:miter lim="800000"/>
            <a:headEnd/>
            <a:tailEnd/>
          </a:ln>
        </p:spPr>
        <p:txBody>
          <a:bodyPr anchor="b"/>
          <a:lstStyle/>
          <a:p>
            <a:pPr algn="ctr">
              <a:lnSpc>
                <a:spcPct val="80000"/>
              </a:lnSpc>
            </a:pPr>
            <a:endParaRPr lang="en-US" sz="2800" b="1" dirty="0">
              <a:solidFill>
                <a:srgbClr val="FFFCFF"/>
              </a:solidFill>
            </a:endParaRPr>
          </a:p>
        </p:txBody>
      </p:sp>
      <p:sp>
        <p:nvSpPr>
          <p:cNvPr id="5" name="Rectangle 54"/>
          <p:cNvSpPr>
            <a:spLocks noChangeArrowheads="1"/>
          </p:cNvSpPr>
          <p:nvPr/>
        </p:nvSpPr>
        <p:spPr bwMode="auto">
          <a:xfrm>
            <a:off x="866456" y="3778921"/>
            <a:ext cx="7508147" cy="1157521"/>
          </a:xfrm>
          <a:prstGeom prst="rect">
            <a:avLst/>
          </a:prstGeom>
          <a:noFill/>
          <a:ln w="9525">
            <a:noFill/>
            <a:miter lim="800000"/>
            <a:headEnd/>
            <a:tailEnd/>
          </a:ln>
        </p:spPr>
        <p:txBody>
          <a:bodyPr/>
          <a:lstStyle/>
          <a:p>
            <a:pPr algn="ctr"/>
            <a:r>
              <a:rPr lang="en-US" sz="2400" b="1" dirty="0">
                <a:solidFill>
                  <a:schemeClr val="bg1"/>
                </a:solidFill>
              </a:rPr>
              <a:t>Troy Adair, Senior Director</a:t>
            </a:r>
          </a:p>
          <a:p>
            <a:pPr algn="ctr"/>
            <a:r>
              <a:rPr lang="en-US" sz="2400" b="1" dirty="0">
                <a:solidFill>
                  <a:schemeClr val="bg1"/>
                </a:solidFill>
              </a:rPr>
              <a:t>HBS Research Computing Services</a:t>
            </a:r>
          </a:p>
          <a:p>
            <a:pPr algn="ctr"/>
            <a:endParaRPr lang="en-US" sz="2400" b="1" dirty="0">
              <a:solidFill>
                <a:schemeClr val="bg1"/>
              </a:solidFill>
            </a:endParaRPr>
          </a:p>
          <a:p>
            <a:pPr algn="ctr"/>
            <a:r>
              <a:rPr lang="en-US" sz="2400" b="1" dirty="0">
                <a:solidFill>
                  <a:schemeClr val="bg1"/>
                </a:solidFill>
              </a:rPr>
              <a:t>Materials available at</a:t>
            </a:r>
          </a:p>
          <a:p>
            <a:pPr algn="ctr"/>
            <a:r>
              <a:rPr lang="en-US" sz="2400" b="1" dirty="0">
                <a:solidFill>
                  <a:schemeClr val="bg1"/>
                </a:solidFill>
              </a:rPr>
              <a:t>https://github.com/TroyAdair/R-training-evening</a:t>
            </a:r>
          </a:p>
          <a:p>
            <a:endParaRPr lang="en-US" sz="1700" dirty="0">
              <a:solidFill>
                <a:schemeClr val="bg1"/>
              </a:solidFill>
            </a:endParaRPr>
          </a:p>
        </p:txBody>
      </p:sp>
    </p:spTree>
    <p:extLst>
      <p:ext uri="{BB962C8B-B14F-4D97-AF65-F5344CB8AC3E}">
        <p14:creationId xmlns:p14="http://schemas.microsoft.com/office/powerpoint/2010/main" val="28836668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Vectors in R</a:t>
            </a:r>
          </a:p>
        </p:txBody>
      </p:sp>
      <p:sp>
        <p:nvSpPr>
          <p:cNvPr id="3" name="Content Placeholder 2"/>
          <p:cNvSpPr>
            <a:spLocks noGrp="1"/>
          </p:cNvSpPr>
          <p:nvPr>
            <p:ph idx="1"/>
          </p:nvPr>
        </p:nvSpPr>
        <p:spPr/>
        <p:txBody>
          <a:bodyPr/>
          <a:lstStyle/>
          <a:p>
            <a:r>
              <a:rPr lang="en-US" dirty="0"/>
              <a:t>X &lt;- c(1, 3, 5, 7, 9, 11)</a:t>
            </a:r>
          </a:p>
          <a:p>
            <a:r>
              <a:rPr lang="en-US" dirty="0"/>
              <a:t>X*3</a:t>
            </a:r>
          </a:p>
          <a:p>
            <a:r>
              <a:rPr lang="en-US" dirty="0"/>
              <a:t>Sqrt(X)</a:t>
            </a:r>
          </a:p>
          <a:p>
            <a:r>
              <a:rPr lang="en-US" dirty="0"/>
              <a:t>Y &lt;- c(2,4,6,8,10,12)</a:t>
            </a:r>
          </a:p>
          <a:p>
            <a:r>
              <a:rPr lang="en-US" dirty="0"/>
              <a:t>X-Y</a:t>
            </a:r>
          </a:p>
          <a:p>
            <a:r>
              <a:rPr lang="en-US" dirty="0"/>
              <a:t>Z &lt;- c(0,2,4)</a:t>
            </a:r>
          </a:p>
          <a:p>
            <a:r>
              <a:rPr lang="en-US" dirty="0"/>
              <a:t>X-Z</a:t>
            </a:r>
          </a:p>
          <a:p>
            <a:pPr lvl="1"/>
            <a:r>
              <a:rPr lang="en-US" dirty="0"/>
              <a:t>What??????</a:t>
            </a:r>
          </a:p>
          <a:p>
            <a:endParaRPr lang="en-US" dirty="0"/>
          </a:p>
        </p:txBody>
      </p:sp>
    </p:spTree>
    <p:extLst>
      <p:ext uri="{BB962C8B-B14F-4D97-AF65-F5344CB8AC3E}">
        <p14:creationId xmlns:p14="http://schemas.microsoft.com/office/powerpoint/2010/main" val="2281802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 calcmode="lin" valueType="num">
                                      <p:cBhvr additive="base">
                                        <p:cTn id="47"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Useful Functions in R</a:t>
            </a:r>
          </a:p>
        </p:txBody>
      </p:sp>
      <p:sp>
        <p:nvSpPr>
          <p:cNvPr id="3" name="Content Placeholder 2"/>
          <p:cNvSpPr>
            <a:spLocks noGrp="1"/>
          </p:cNvSpPr>
          <p:nvPr>
            <p:ph idx="1"/>
          </p:nvPr>
        </p:nvSpPr>
        <p:spPr/>
        <p:txBody>
          <a:bodyPr/>
          <a:lstStyle/>
          <a:p>
            <a:r>
              <a:rPr lang="en-US" dirty="0" err="1"/>
              <a:t>nchar</a:t>
            </a:r>
            <a:r>
              <a:rPr lang="en-US" dirty="0"/>
              <a:t>()</a:t>
            </a:r>
          </a:p>
          <a:p>
            <a:r>
              <a:rPr lang="en-US" dirty="0"/>
              <a:t>length()</a:t>
            </a:r>
          </a:p>
          <a:p>
            <a:r>
              <a:rPr lang="en-US" dirty="0" err="1"/>
              <a:t>as.Date</a:t>
            </a:r>
            <a:r>
              <a:rPr lang="en-US" dirty="0"/>
              <a:t>()</a:t>
            </a:r>
          </a:p>
          <a:p>
            <a:r>
              <a:rPr lang="en-US" dirty="0"/>
              <a:t>mean()</a:t>
            </a:r>
          </a:p>
          <a:p>
            <a:r>
              <a:rPr lang="en-US" dirty="0"/>
              <a:t>?`*`</a:t>
            </a:r>
          </a:p>
          <a:p>
            <a:r>
              <a:rPr lang="en-US" dirty="0"/>
              <a:t>apropos('</a:t>
            </a:r>
            <a:r>
              <a:rPr lang="en-US" dirty="0" err="1"/>
              <a:t>mea</a:t>
            </a:r>
            <a:r>
              <a:rPr lang="en-US" dirty="0"/>
              <a:t>')</a:t>
            </a:r>
          </a:p>
          <a:p>
            <a:r>
              <a:rPr lang="en-US" dirty="0"/>
              <a:t>Search help</a:t>
            </a:r>
          </a:p>
        </p:txBody>
      </p:sp>
    </p:spTree>
    <p:extLst>
      <p:ext uri="{BB962C8B-B14F-4D97-AF65-F5344CB8AC3E}">
        <p14:creationId xmlns:p14="http://schemas.microsoft.com/office/powerpoint/2010/main" val="1932198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Missing Data in R</a:t>
            </a:r>
          </a:p>
        </p:txBody>
      </p:sp>
      <p:sp>
        <p:nvSpPr>
          <p:cNvPr id="3" name="Content Placeholder 2"/>
          <p:cNvSpPr>
            <a:spLocks noGrp="1"/>
          </p:cNvSpPr>
          <p:nvPr>
            <p:ph idx="1"/>
          </p:nvPr>
        </p:nvSpPr>
        <p:spPr/>
        <p:txBody>
          <a:bodyPr/>
          <a:lstStyle/>
          <a:p>
            <a:r>
              <a:rPr lang="en-US" dirty="0"/>
              <a:t>Missing data is denoted by 'NA'</a:t>
            </a:r>
          </a:p>
          <a:p>
            <a:r>
              <a:rPr lang="en-US" dirty="0"/>
              <a:t>Z &lt;- c(2, NA, 6, 8, NA, 12)</a:t>
            </a:r>
          </a:p>
          <a:p>
            <a:r>
              <a:rPr lang="en-US" dirty="0"/>
              <a:t>is.na(Z)</a:t>
            </a:r>
          </a:p>
          <a:p>
            <a:r>
              <a:rPr lang="en-US" dirty="0"/>
              <a:t>NULL is the absence of anything, but cannot exist inside a vector:</a:t>
            </a:r>
          </a:p>
          <a:p>
            <a:r>
              <a:rPr lang="en-US" dirty="0"/>
              <a:t>Z &lt;- c(2, NULL, 6, 8, NA, 12)</a:t>
            </a:r>
          </a:p>
          <a:p>
            <a:endParaRPr lang="en-US" dirty="0"/>
          </a:p>
        </p:txBody>
      </p:sp>
    </p:spTree>
    <p:extLst>
      <p:ext uri="{BB962C8B-B14F-4D97-AF65-F5344CB8AC3E}">
        <p14:creationId xmlns:p14="http://schemas.microsoft.com/office/powerpoint/2010/main" val="2563419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Advanced Data Structures: Vectors</a:t>
            </a:r>
          </a:p>
        </p:txBody>
      </p:sp>
      <p:sp>
        <p:nvSpPr>
          <p:cNvPr id="3" name="Content Placeholder 2"/>
          <p:cNvSpPr>
            <a:spLocks noGrp="1"/>
          </p:cNvSpPr>
          <p:nvPr>
            <p:ph idx="1"/>
          </p:nvPr>
        </p:nvSpPr>
        <p:spPr/>
        <p:txBody>
          <a:bodyPr/>
          <a:lstStyle/>
          <a:p>
            <a:r>
              <a:rPr lang="en-US" dirty="0"/>
              <a:t>All elements must be of the same type.</a:t>
            </a:r>
          </a:p>
          <a:p>
            <a:r>
              <a:rPr lang="en-US" dirty="0"/>
              <a:t>For example, the following code create two vectors.</a:t>
            </a:r>
          </a:p>
          <a:p>
            <a:pPr lvl="1"/>
            <a:r>
              <a:rPr lang="en-US" dirty="0"/>
              <a:t>name &lt;- c("Mike", "Lucy", "John") </a:t>
            </a:r>
          </a:p>
          <a:p>
            <a:pPr lvl="1"/>
            <a:r>
              <a:rPr lang="en-US" dirty="0"/>
              <a:t>age &lt;- c(20, 25, 30) </a:t>
            </a:r>
          </a:p>
        </p:txBody>
      </p:sp>
    </p:spTree>
    <p:extLst>
      <p:ext uri="{BB962C8B-B14F-4D97-AF65-F5344CB8AC3E}">
        <p14:creationId xmlns:p14="http://schemas.microsoft.com/office/powerpoint/2010/main" val="8283654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Advanced Data Structures: Arrays and Matrices</a:t>
            </a:r>
          </a:p>
        </p:txBody>
      </p:sp>
      <p:sp>
        <p:nvSpPr>
          <p:cNvPr id="3" name="Content Placeholder 2"/>
          <p:cNvSpPr>
            <a:spLocks noGrp="1"/>
          </p:cNvSpPr>
          <p:nvPr>
            <p:ph idx="1"/>
          </p:nvPr>
        </p:nvSpPr>
        <p:spPr/>
        <p:txBody>
          <a:bodyPr/>
          <a:lstStyle/>
          <a:p>
            <a:r>
              <a:rPr lang="en-US" dirty="0"/>
              <a:t>An array is a multidimensional vector.</a:t>
            </a:r>
          </a:p>
          <a:p>
            <a:pPr lvl="1"/>
            <a:r>
              <a:rPr lang="en-US" dirty="0"/>
              <a:t>Members must be all the same type.</a:t>
            </a:r>
          </a:p>
          <a:p>
            <a:pPr lvl="1"/>
            <a:r>
              <a:rPr lang="en-US" dirty="0"/>
              <a:t>Elements are referenced with square brackets.</a:t>
            </a:r>
          </a:p>
          <a:p>
            <a:pPr lvl="1">
              <a:buFont typeface="Wingdings" panose="05000000000000000000" pitchFamily="2" charset="2"/>
              <a:buChar char="Ø"/>
            </a:pPr>
            <a:r>
              <a:rPr lang="en-US" dirty="0" err="1"/>
              <a:t>theArray</a:t>
            </a:r>
            <a:r>
              <a:rPr lang="en-US" dirty="0"/>
              <a:t> &lt;- array(1:27, dim=c(3,3,3))</a:t>
            </a:r>
          </a:p>
          <a:p>
            <a:pPr lvl="1">
              <a:buFont typeface="Wingdings" panose="05000000000000000000" pitchFamily="2" charset="2"/>
              <a:buChar char="Ø"/>
            </a:pPr>
            <a:r>
              <a:rPr lang="en-US" dirty="0" err="1"/>
              <a:t>theArray</a:t>
            </a:r>
            <a:r>
              <a:rPr lang="en-US" dirty="0"/>
              <a:t>[1,2,3]</a:t>
            </a:r>
          </a:p>
          <a:p>
            <a:pPr marL="457200" lvl="1" indent="0">
              <a:buNone/>
            </a:pPr>
            <a:endParaRPr lang="en-US" dirty="0"/>
          </a:p>
          <a:p>
            <a:r>
              <a:rPr lang="en-US" dirty="0"/>
              <a:t>Matrix is a particular kind of array (i.e., 2-dimensional)</a:t>
            </a:r>
          </a:p>
          <a:p>
            <a:pPr lvl="1">
              <a:buFont typeface="Wingdings" panose="05000000000000000000" pitchFamily="2" charset="2"/>
              <a:buChar char="Ø"/>
            </a:pPr>
            <a:r>
              <a:rPr lang="en-US" dirty="0" err="1"/>
              <a:t>theMatrix</a:t>
            </a:r>
            <a:r>
              <a:rPr lang="en-US" dirty="0"/>
              <a:t> &lt;- matrix(1:4, </a:t>
            </a:r>
            <a:r>
              <a:rPr lang="en-US" dirty="0" err="1"/>
              <a:t>nrow</a:t>
            </a:r>
            <a:r>
              <a:rPr lang="en-US" dirty="0"/>
              <a:t>=2)</a:t>
            </a:r>
          </a:p>
          <a:p>
            <a:pPr lvl="1">
              <a:buFont typeface="Wingdings" panose="05000000000000000000" pitchFamily="2" charset="2"/>
              <a:buChar char="Ø"/>
            </a:pPr>
            <a:r>
              <a:rPr lang="en-US" dirty="0"/>
              <a:t>&gt; </a:t>
            </a:r>
            <a:r>
              <a:rPr lang="en-US" dirty="0" err="1"/>
              <a:t>theMatrix</a:t>
            </a:r>
            <a:r>
              <a:rPr lang="en-US" dirty="0"/>
              <a:t> &lt;- matrix(1:4, c(2,2))</a:t>
            </a:r>
          </a:p>
          <a:p>
            <a:pPr marL="457200" lvl="1" indent="0">
              <a:buNone/>
            </a:pPr>
            <a:endParaRPr lang="en-US" dirty="0"/>
          </a:p>
        </p:txBody>
      </p:sp>
    </p:spTree>
    <p:extLst>
      <p:ext uri="{BB962C8B-B14F-4D97-AF65-F5344CB8AC3E}">
        <p14:creationId xmlns:p14="http://schemas.microsoft.com/office/powerpoint/2010/main" val="39991288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Advanced Data Structures: Lists</a:t>
            </a:r>
          </a:p>
        </p:txBody>
      </p:sp>
      <p:sp>
        <p:nvSpPr>
          <p:cNvPr id="3" name="Content Placeholder 2"/>
          <p:cNvSpPr>
            <a:spLocks noGrp="1"/>
          </p:cNvSpPr>
          <p:nvPr>
            <p:ph idx="1"/>
          </p:nvPr>
        </p:nvSpPr>
        <p:spPr/>
        <p:txBody>
          <a:bodyPr/>
          <a:lstStyle/>
          <a:p>
            <a:r>
              <a:rPr lang="en-US" dirty="0"/>
              <a:t>Lists can contain elements of different types.</a:t>
            </a:r>
          </a:p>
          <a:p>
            <a:endParaRPr lang="en-US" dirty="0"/>
          </a:p>
          <a:p>
            <a:pPr>
              <a:buFont typeface="Wingdings" panose="05000000000000000000" pitchFamily="2" charset="2"/>
              <a:buChar char="Ø"/>
            </a:pPr>
            <a:r>
              <a:rPr lang="en-US" dirty="0"/>
              <a:t>y &lt;- list(“Troy”, 3:7)</a:t>
            </a:r>
          </a:p>
          <a:p>
            <a:pPr>
              <a:buFont typeface="Wingdings" panose="05000000000000000000" pitchFamily="2" charset="2"/>
              <a:buChar char="Ø"/>
            </a:pPr>
            <a:r>
              <a:rPr lang="en-US" dirty="0"/>
              <a:t>Y</a:t>
            </a:r>
          </a:p>
        </p:txBody>
      </p:sp>
    </p:spTree>
    <p:extLst>
      <p:ext uri="{BB962C8B-B14F-4D97-AF65-F5344CB8AC3E}">
        <p14:creationId xmlns:p14="http://schemas.microsoft.com/office/powerpoint/2010/main" val="25496594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Advanced Data Structures: Data Frames</a:t>
            </a:r>
          </a:p>
        </p:txBody>
      </p:sp>
      <p:sp>
        <p:nvSpPr>
          <p:cNvPr id="3" name="Content Placeholder 2"/>
          <p:cNvSpPr>
            <a:spLocks noGrp="1"/>
          </p:cNvSpPr>
          <p:nvPr>
            <p:ph idx="1"/>
          </p:nvPr>
        </p:nvSpPr>
        <p:spPr>
          <a:xfrm>
            <a:off x="288758" y="1690689"/>
            <a:ext cx="8460606" cy="4486274"/>
          </a:xfrm>
        </p:spPr>
        <p:txBody>
          <a:bodyPr/>
          <a:lstStyle/>
          <a:p>
            <a:r>
              <a:rPr lang="en-US" dirty="0"/>
              <a:t>A data frame is like a spreadsheet in that it has columns and rows</a:t>
            </a:r>
          </a:p>
          <a:p>
            <a:pPr lvl="1"/>
            <a:r>
              <a:rPr lang="en-US" dirty="0"/>
              <a:t>Each column is actually a separate vector</a:t>
            </a:r>
          </a:p>
          <a:p>
            <a:pPr lvl="2"/>
            <a:r>
              <a:rPr lang="en-US" dirty="0"/>
              <a:t>This lets each column hold a different data type</a:t>
            </a:r>
          </a:p>
          <a:p>
            <a:r>
              <a:rPr lang="en-US" dirty="0"/>
              <a:t>Simplest way to construct is to combine vectors:</a:t>
            </a:r>
          </a:p>
          <a:p>
            <a:pPr lvl="1">
              <a:buFont typeface="Wingdings" panose="05000000000000000000" pitchFamily="2" charset="2"/>
              <a:buChar char="Ø"/>
            </a:pPr>
            <a:r>
              <a:rPr lang="en-US" dirty="0"/>
              <a:t>x &lt;- 10:1</a:t>
            </a:r>
          </a:p>
          <a:p>
            <a:pPr lvl="1">
              <a:buFont typeface="Wingdings" panose="05000000000000000000" pitchFamily="2" charset="2"/>
              <a:buChar char="Ø"/>
            </a:pPr>
            <a:r>
              <a:rPr lang="en-US" dirty="0"/>
              <a:t>y &lt;- -4:5</a:t>
            </a:r>
          </a:p>
          <a:p>
            <a:pPr lvl="1">
              <a:buFont typeface="Wingdings" panose="05000000000000000000" pitchFamily="2" charset="2"/>
              <a:buChar char="Ø"/>
            </a:pPr>
            <a:r>
              <a:rPr lang="en-US" dirty="0"/>
              <a:t>z &lt;- c('Hockey', 'Football', 'Curling', 'Soccer', Rugby', 'Baseball', 'Golf', 'Basketball', 'Wrestling', 'Tennis')</a:t>
            </a:r>
          </a:p>
          <a:p>
            <a:pPr lvl="1">
              <a:buFont typeface="Wingdings" panose="05000000000000000000" pitchFamily="2" charset="2"/>
              <a:buChar char="Ø"/>
            </a:pPr>
            <a:r>
              <a:rPr lang="en-US" dirty="0" err="1"/>
              <a:t>theDF</a:t>
            </a:r>
            <a:r>
              <a:rPr lang="en-US" dirty="0"/>
              <a:t> &lt;- </a:t>
            </a:r>
            <a:r>
              <a:rPr lang="en-US" dirty="0" err="1"/>
              <a:t>data.frame</a:t>
            </a:r>
            <a:r>
              <a:rPr lang="en-US" dirty="0"/>
              <a:t>(</a:t>
            </a:r>
            <a:r>
              <a:rPr lang="en-US" dirty="0" err="1"/>
              <a:t>x,y,z</a:t>
            </a:r>
            <a:r>
              <a:rPr lang="en-US" dirty="0"/>
              <a:t>)</a:t>
            </a:r>
          </a:p>
          <a:p>
            <a:pPr lvl="1">
              <a:buFont typeface="Wingdings" panose="05000000000000000000" pitchFamily="2" charset="2"/>
              <a:buChar char="Ø"/>
            </a:pPr>
            <a:r>
              <a:rPr lang="en-US" dirty="0" err="1"/>
              <a:t>theDF</a:t>
            </a:r>
            <a:endParaRPr lang="en-US" dirty="0"/>
          </a:p>
          <a:p>
            <a:pPr lvl="1">
              <a:buFont typeface="Wingdings" panose="05000000000000000000" pitchFamily="2" charset="2"/>
              <a:buChar char="Ø"/>
            </a:pPr>
            <a:r>
              <a:rPr lang="en-US" dirty="0" err="1"/>
              <a:t>theDF</a:t>
            </a:r>
            <a:r>
              <a:rPr lang="en-US" dirty="0"/>
              <a:t>[1,2]</a:t>
            </a:r>
          </a:p>
          <a:p>
            <a:pPr lvl="1">
              <a:buFont typeface="Wingdings" panose="05000000000000000000" pitchFamily="2" charset="2"/>
              <a:buChar char="Ø"/>
            </a:pPr>
            <a:r>
              <a:rPr lang="en-US" dirty="0" err="1"/>
              <a:t>theDF</a:t>
            </a:r>
            <a:r>
              <a:rPr lang="en-US" dirty="0"/>
              <a:t>[C(“</a:t>
            </a:r>
            <a:r>
              <a:rPr lang="en-US" dirty="0" err="1"/>
              <a:t>x”,”z</a:t>
            </a:r>
            <a:r>
              <a:rPr lang="en-US" dirty="0"/>
              <a:t>”)]</a:t>
            </a:r>
          </a:p>
          <a:p>
            <a:endParaRPr lang="en-US" dirty="0"/>
          </a:p>
        </p:txBody>
      </p:sp>
    </p:spTree>
    <p:extLst>
      <p:ext uri="{BB962C8B-B14F-4D97-AF65-F5344CB8AC3E}">
        <p14:creationId xmlns:p14="http://schemas.microsoft.com/office/powerpoint/2010/main" val="966428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 calcmode="lin" valueType="num">
                                      <p:cBhvr additive="base">
                                        <p:cTn id="2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 calcmode="lin" valueType="num">
                                      <p:cBhvr additive="base">
                                        <p:cTn id="3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 calcmode="lin" valueType="num">
                                      <p:cBhvr additive="base">
                                        <p:cTn id="37"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7" end="7"/>
                                            </p:txEl>
                                          </p:spTgt>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 calcmode="lin" valueType="num">
                                      <p:cBhvr additive="base">
                                        <p:cTn id="4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8" end="8"/>
                                            </p:txEl>
                                          </p:spTgt>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3">
                                            <p:txEl>
                                              <p:pRg st="9" end="9"/>
                                            </p:txEl>
                                          </p:spTgt>
                                        </p:tgtEl>
                                        <p:attrNameLst>
                                          <p:attrName>style.visibility</p:attrName>
                                        </p:attrNameLst>
                                      </p:cBhvr>
                                      <p:to>
                                        <p:strVal val="visible"/>
                                      </p:to>
                                    </p:set>
                                    <p:anim calcmode="lin" valueType="num">
                                      <p:cBhvr additive="base">
                                        <p:cTn id="45"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3">
                                            <p:txEl>
                                              <p:pRg st="9" end="9"/>
                                            </p:txEl>
                                          </p:spTgt>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 calcmode="lin" valueType="num">
                                      <p:cBhvr additive="base">
                                        <p:cTn id="49"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Importing Data</a:t>
            </a:r>
          </a:p>
        </p:txBody>
      </p:sp>
      <p:sp>
        <p:nvSpPr>
          <p:cNvPr id="3" name="Content Placeholder 2"/>
          <p:cNvSpPr>
            <a:spLocks noGrp="1"/>
          </p:cNvSpPr>
          <p:nvPr>
            <p:ph idx="1"/>
          </p:nvPr>
        </p:nvSpPr>
        <p:spPr/>
        <p:txBody>
          <a:bodyPr>
            <a:normAutofit lnSpcReduction="10000"/>
          </a:bodyPr>
          <a:lstStyle/>
          <a:p>
            <a:r>
              <a:rPr lang="en-US" dirty="0"/>
              <a:t>Reading CSVs</a:t>
            </a:r>
          </a:p>
          <a:p>
            <a:pPr lvl="1"/>
            <a:r>
              <a:rPr lang="en-US" dirty="0"/>
              <a:t>Download 'US Child Projections.csv' from </a:t>
            </a:r>
            <a:r>
              <a:rPr lang="en-US" dirty="0">
                <a:hlinkClick r:id="rId2"/>
              </a:rPr>
              <a:t>http://tinyurl.com/revedata</a:t>
            </a:r>
            <a:r>
              <a:rPr lang="en-US" dirty="0"/>
              <a:t>, then import. </a:t>
            </a:r>
          </a:p>
          <a:p>
            <a:pPr lvl="1"/>
            <a:r>
              <a:rPr lang="en-US" dirty="0"/>
              <a:t>Head</a:t>
            </a:r>
          </a:p>
          <a:p>
            <a:r>
              <a:rPr lang="en-US" dirty="0"/>
              <a:t>Can also read from Excel, databases (ODBC), and:</a:t>
            </a:r>
          </a:p>
          <a:p>
            <a:pPr lvl="1"/>
            <a:r>
              <a:rPr lang="en-US" dirty="0" err="1"/>
              <a:t>read.spss</a:t>
            </a:r>
            <a:r>
              <a:rPr lang="en-US" dirty="0"/>
              <a:t>		SPSS</a:t>
            </a:r>
          </a:p>
          <a:p>
            <a:pPr lvl="1"/>
            <a:r>
              <a:rPr lang="en-US" dirty="0" err="1"/>
              <a:t>read.dta</a:t>
            </a:r>
            <a:r>
              <a:rPr lang="en-US" dirty="0"/>
              <a:t>			Stata</a:t>
            </a:r>
          </a:p>
          <a:p>
            <a:pPr lvl="1"/>
            <a:r>
              <a:rPr lang="en-US" dirty="0" err="1"/>
              <a:t>read.ssd</a:t>
            </a:r>
            <a:r>
              <a:rPr lang="en-US" dirty="0"/>
              <a:t>			SAS</a:t>
            </a:r>
          </a:p>
          <a:p>
            <a:pPr lvl="1"/>
            <a:r>
              <a:rPr lang="en-US" dirty="0" err="1"/>
              <a:t>read.mpt</a:t>
            </a:r>
            <a:r>
              <a:rPr lang="en-US" dirty="0"/>
              <a:t>			Minitab</a:t>
            </a:r>
          </a:p>
          <a:p>
            <a:pPr lvl="1"/>
            <a:r>
              <a:rPr lang="en-US" dirty="0" err="1"/>
              <a:t>read.systat</a:t>
            </a:r>
            <a:r>
              <a:rPr lang="en-US" dirty="0"/>
              <a:t>		</a:t>
            </a:r>
            <a:r>
              <a:rPr lang="en-US" dirty="0" err="1"/>
              <a:t>Systat</a:t>
            </a:r>
            <a:endParaRPr lang="en-US" dirty="0"/>
          </a:p>
          <a:p>
            <a:r>
              <a:rPr lang="en-US" dirty="0"/>
              <a:t>Can scrape web data, but not easy…</a:t>
            </a:r>
          </a:p>
          <a:p>
            <a:pPr lvl="1"/>
            <a:endParaRPr lang="en-US" dirty="0"/>
          </a:p>
        </p:txBody>
      </p:sp>
    </p:spTree>
    <p:extLst>
      <p:ext uri="{BB962C8B-B14F-4D97-AF65-F5344CB8AC3E}">
        <p14:creationId xmlns:p14="http://schemas.microsoft.com/office/powerpoint/2010/main" val="1635338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 calcmode="lin" valueType="num">
                                      <p:cBhvr additive="base">
                                        <p:cTn id="2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 calcmode="lin" valueType="num">
                                      <p:cBhvr additive="base">
                                        <p:cTn id="3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 calcmode="lin" valueType="num">
                                      <p:cBhvr additive="base">
                                        <p:cTn id="37"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7" end="7"/>
                                            </p:txEl>
                                          </p:spTgt>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 calcmode="lin" valueType="num">
                                      <p:cBhvr additive="base">
                                        <p:cTn id="4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 calcmode="lin" valueType="num">
                                      <p:cBhvr additive="base">
                                        <p:cTn id="47"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'Native' Datasets</a:t>
            </a:r>
          </a:p>
        </p:txBody>
      </p:sp>
      <p:sp>
        <p:nvSpPr>
          <p:cNvPr id="3" name="Content Placeholder 2"/>
          <p:cNvSpPr>
            <a:spLocks noGrp="1"/>
          </p:cNvSpPr>
          <p:nvPr>
            <p:ph idx="1"/>
          </p:nvPr>
        </p:nvSpPr>
        <p:spPr/>
        <p:txBody>
          <a:bodyPr/>
          <a:lstStyle/>
          <a:p>
            <a:r>
              <a:rPr lang="en-US" dirty="0"/>
              <a:t>R binary files</a:t>
            </a:r>
          </a:p>
          <a:p>
            <a:pPr lvl="1"/>
            <a:r>
              <a:rPr lang="en-US" dirty="0"/>
              <a:t>Saved via save(name, file='data/</a:t>
            </a:r>
            <a:r>
              <a:rPr lang="en-US" dirty="0" err="1"/>
              <a:t>name.rdata</a:t>
            </a:r>
            <a:r>
              <a:rPr lang="en-US" dirty="0"/>
              <a:t>')</a:t>
            </a:r>
          </a:p>
          <a:p>
            <a:r>
              <a:rPr lang="en-US" dirty="0"/>
              <a:t>Data included with R</a:t>
            </a:r>
          </a:p>
          <a:p>
            <a:pPr lvl="1"/>
            <a:r>
              <a:rPr lang="en-US" dirty="0"/>
              <a:t>R has some small native datasets itself</a:t>
            </a:r>
          </a:p>
          <a:p>
            <a:pPr lvl="1"/>
            <a:r>
              <a:rPr lang="en-US" dirty="0"/>
              <a:t>Other packages can provide additional sample data sets</a:t>
            </a:r>
          </a:p>
        </p:txBody>
      </p:sp>
    </p:spTree>
    <p:extLst>
      <p:ext uri="{BB962C8B-B14F-4D97-AF65-F5344CB8AC3E}">
        <p14:creationId xmlns:p14="http://schemas.microsoft.com/office/powerpoint/2010/main" val="367490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dplyr</a:t>
            </a:r>
            <a:endParaRPr lang="en-US" dirty="0"/>
          </a:p>
        </p:txBody>
      </p:sp>
      <p:sp>
        <p:nvSpPr>
          <p:cNvPr id="3" name="Content Placeholder 2"/>
          <p:cNvSpPr>
            <a:spLocks noGrp="1"/>
          </p:cNvSpPr>
          <p:nvPr>
            <p:ph idx="1"/>
          </p:nvPr>
        </p:nvSpPr>
        <p:spPr/>
        <p:txBody>
          <a:bodyPr/>
          <a:lstStyle/>
          <a:p>
            <a:r>
              <a:rPr lang="en-US" dirty="0"/>
              <a:t>Install and activate the following packages:</a:t>
            </a:r>
          </a:p>
          <a:p>
            <a:pPr lvl="1"/>
            <a:r>
              <a:rPr lang="en-US" dirty="0" err="1"/>
              <a:t>dplyr</a:t>
            </a:r>
            <a:endParaRPr lang="en-US" dirty="0"/>
          </a:p>
          <a:p>
            <a:pPr lvl="1"/>
            <a:r>
              <a:rPr lang="en-US" dirty="0"/>
              <a:t>nycflights13</a:t>
            </a:r>
          </a:p>
          <a:p>
            <a:pPr>
              <a:buFont typeface="Wingdings" panose="05000000000000000000" pitchFamily="2" charset="2"/>
              <a:buChar char="Ø"/>
            </a:pPr>
            <a:r>
              <a:rPr lang="en-US" dirty="0"/>
              <a:t>class(flights)</a:t>
            </a:r>
          </a:p>
          <a:p>
            <a:pPr>
              <a:buFont typeface="Wingdings" panose="05000000000000000000" pitchFamily="2" charset="2"/>
              <a:buChar char="Ø"/>
            </a:pPr>
            <a:r>
              <a:rPr lang="en-US" dirty="0"/>
              <a:t>dim(flights)</a:t>
            </a:r>
          </a:p>
          <a:p>
            <a:pPr>
              <a:buFont typeface="Wingdings" panose="05000000000000000000" pitchFamily="2" charset="2"/>
              <a:buChar char="Ø"/>
            </a:pPr>
            <a:r>
              <a:rPr lang="en-US" dirty="0"/>
              <a:t>head(flights)</a:t>
            </a:r>
          </a:p>
        </p:txBody>
      </p:sp>
    </p:spTree>
    <p:extLst>
      <p:ext uri="{BB962C8B-B14F-4D97-AF65-F5344CB8AC3E}">
        <p14:creationId xmlns:p14="http://schemas.microsoft.com/office/powerpoint/2010/main" val="20880744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Topics for Part 1</a:t>
            </a:r>
          </a:p>
        </p:txBody>
      </p:sp>
      <p:sp>
        <p:nvSpPr>
          <p:cNvPr id="5" name="Content Placeholder 4"/>
          <p:cNvSpPr>
            <a:spLocks noGrp="1"/>
          </p:cNvSpPr>
          <p:nvPr>
            <p:ph idx="1"/>
          </p:nvPr>
        </p:nvSpPr>
        <p:spPr/>
        <p:txBody>
          <a:bodyPr/>
          <a:lstStyle/>
          <a:p>
            <a:r>
              <a:rPr lang="en-US" dirty="0"/>
              <a:t>Introduction to the </a:t>
            </a:r>
            <a:r>
              <a:rPr lang="en-US" dirty="0" err="1"/>
              <a:t>RStudio</a:t>
            </a:r>
            <a:r>
              <a:rPr lang="en-US" dirty="0"/>
              <a:t> environment</a:t>
            </a:r>
          </a:p>
          <a:p>
            <a:r>
              <a:rPr lang="en-US" dirty="0"/>
              <a:t>Using variables, assignments, &amp; functions to do analyses</a:t>
            </a:r>
          </a:p>
          <a:p>
            <a:r>
              <a:rPr lang="en-US" dirty="0"/>
              <a:t>Reading to/from files</a:t>
            </a:r>
          </a:p>
          <a:p>
            <a:r>
              <a:rPr lang="en-US" dirty="0"/>
              <a:t>Creating graphs and charts with basic R plotting and (starting with) ggplot2</a:t>
            </a:r>
          </a:p>
        </p:txBody>
      </p:sp>
    </p:spTree>
    <p:extLst>
      <p:ext uri="{BB962C8B-B14F-4D97-AF65-F5344CB8AC3E}">
        <p14:creationId xmlns:p14="http://schemas.microsoft.com/office/powerpoint/2010/main" val="19734039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dplyr</a:t>
            </a:r>
            <a:endParaRPr lang="en-US" dirty="0"/>
          </a:p>
        </p:txBody>
      </p:sp>
      <p:sp>
        <p:nvSpPr>
          <p:cNvPr id="3" name="Content Placeholder 2"/>
          <p:cNvSpPr>
            <a:spLocks noGrp="1"/>
          </p:cNvSpPr>
          <p:nvPr>
            <p:ph idx="1"/>
          </p:nvPr>
        </p:nvSpPr>
        <p:spPr/>
        <p:txBody>
          <a:bodyPr/>
          <a:lstStyle/>
          <a:p>
            <a:pPr marL="0" indent="0">
              <a:buNone/>
            </a:pPr>
            <a:r>
              <a:rPr lang="en-US" dirty="0" err="1"/>
              <a:t>Dplyr</a:t>
            </a:r>
            <a:r>
              <a:rPr lang="en-US" dirty="0"/>
              <a:t> aims to provide a function for each basic verb of data manipulation:</a:t>
            </a:r>
          </a:p>
          <a:p>
            <a:r>
              <a:rPr lang="en-US" dirty="0"/>
              <a:t>filter()</a:t>
            </a:r>
          </a:p>
          <a:p>
            <a:r>
              <a:rPr lang="en-US" dirty="0"/>
              <a:t>select()</a:t>
            </a:r>
          </a:p>
          <a:p>
            <a:r>
              <a:rPr lang="en-US" dirty="0"/>
              <a:t>arrange()</a:t>
            </a:r>
          </a:p>
          <a:p>
            <a:r>
              <a:rPr lang="en-US" dirty="0"/>
              <a:t>distinct()</a:t>
            </a:r>
          </a:p>
          <a:p>
            <a:r>
              <a:rPr lang="en-US" dirty="0"/>
              <a:t>mutate()</a:t>
            </a:r>
          </a:p>
          <a:p>
            <a:r>
              <a:rPr lang="en-US" dirty="0" err="1"/>
              <a:t>summarise</a:t>
            </a:r>
            <a:r>
              <a:rPr lang="en-US" dirty="0"/>
              <a:t>()</a:t>
            </a:r>
          </a:p>
          <a:p>
            <a:r>
              <a:rPr lang="en-US" dirty="0" err="1"/>
              <a:t>sample_n</a:t>
            </a:r>
            <a:r>
              <a:rPr lang="en-US" dirty="0"/>
              <a:t>() (and </a:t>
            </a:r>
            <a:r>
              <a:rPr lang="en-US" dirty="0" err="1"/>
              <a:t>sample_frac</a:t>
            </a:r>
            <a:r>
              <a:rPr lang="en-US" dirty="0"/>
              <a:t>())</a:t>
            </a:r>
          </a:p>
        </p:txBody>
      </p:sp>
    </p:spTree>
    <p:extLst>
      <p:ext uri="{BB962C8B-B14F-4D97-AF65-F5344CB8AC3E}">
        <p14:creationId xmlns:p14="http://schemas.microsoft.com/office/powerpoint/2010/main" val="25215692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a:t>filter()</a:t>
            </a:r>
          </a:p>
        </p:txBody>
      </p:sp>
      <p:sp>
        <p:nvSpPr>
          <p:cNvPr id="5" name="Content Placeholder 4"/>
          <p:cNvSpPr>
            <a:spLocks noGrp="1"/>
          </p:cNvSpPr>
          <p:nvPr>
            <p:ph idx="1"/>
          </p:nvPr>
        </p:nvSpPr>
        <p:spPr/>
        <p:txBody>
          <a:bodyPr/>
          <a:lstStyle/>
          <a:p>
            <a:r>
              <a:rPr lang="en-US" dirty="0"/>
              <a:t>filter() allows you to select a subset of rows in a data frame. </a:t>
            </a:r>
          </a:p>
          <a:p>
            <a:pPr lvl="1"/>
            <a:r>
              <a:rPr lang="en-US" dirty="0"/>
              <a:t>The first argument is the name of the data frame. The second and subsequent arguments are the expressions that filter the data frame:</a:t>
            </a:r>
          </a:p>
          <a:p>
            <a:pPr lvl="1"/>
            <a:r>
              <a:rPr lang="en-US" dirty="0"/>
              <a:t>For example, we can select all flights on January 1st with:</a:t>
            </a:r>
          </a:p>
          <a:p>
            <a:pPr>
              <a:buFont typeface="Wingdings" panose="05000000000000000000" pitchFamily="2" charset="2"/>
              <a:buChar char="Ø"/>
            </a:pPr>
            <a:r>
              <a:rPr lang="en-US" dirty="0"/>
              <a:t>filter(flights, month == 1, day == 1)</a:t>
            </a:r>
          </a:p>
          <a:p>
            <a:pPr>
              <a:buFont typeface="Wingdings" panose="05000000000000000000" pitchFamily="2" charset="2"/>
              <a:buChar char="Ø"/>
            </a:pPr>
            <a:r>
              <a:rPr lang="en-US" dirty="0"/>
              <a:t>filter(flights, </a:t>
            </a:r>
            <a:r>
              <a:rPr lang="en-US" dirty="0" err="1"/>
              <a:t>dep_time</a:t>
            </a:r>
            <a:r>
              <a:rPr lang="en-US" dirty="0"/>
              <a:t>&lt;=600)</a:t>
            </a:r>
          </a:p>
          <a:p>
            <a:pPr>
              <a:buFont typeface="Wingdings" panose="05000000000000000000" pitchFamily="2" charset="2"/>
              <a:buChar char="Ø"/>
            </a:pPr>
            <a:endParaRPr lang="en-US" dirty="0"/>
          </a:p>
          <a:p>
            <a:pPr>
              <a:buFont typeface="Wingdings" panose="05000000000000000000" pitchFamily="2" charset="2"/>
              <a:buChar char="Ø"/>
            </a:pPr>
            <a:endParaRPr lang="en-US" dirty="0"/>
          </a:p>
        </p:txBody>
      </p:sp>
    </p:spTree>
    <p:extLst>
      <p:ext uri="{BB962C8B-B14F-4D97-AF65-F5344CB8AC3E}">
        <p14:creationId xmlns:p14="http://schemas.microsoft.com/office/powerpoint/2010/main" val="20374849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a:t>select()</a:t>
            </a:r>
          </a:p>
        </p:txBody>
      </p:sp>
      <p:sp>
        <p:nvSpPr>
          <p:cNvPr id="5" name="Content Placeholder 4"/>
          <p:cNvSpPr>
            <a:spLocks noGrp="1"/>
          </p:cNvSpPr>
          <p:nvPr>
            <p:ph idx="1"/>
          </p:nvPr>
        </p:nvSpPr>
        <p:spPr/>
        <p:txBody>
          <a:bodyPr/>
          <a:lstStyle/>
          <a:p>
            <a:r>
              <a:rPr lang="en-US" dirty="0"/>
              <a:t>select() allows you to choose which columns to keep or discard:</a:t>
            </a:r>
          </a:p>
          <a:p>
            <a:pPr lvl="1"/>
            <a:r>
              <a:rPr lang="en-US" dirty="0"/>
              <a:t>The first argument is the name of the data frame.</a:t>
            </a:r>
          </a:p>
          <a:p>
            <a:pPr lvl="1"/>
            <a:r>
              <a:rPr lang="en-US" dirty="0"/>
              <a:t>The second and subsequent arguments are the columns to keep or discard:</a:t>
            </a:r>
          </a:p>
          <a:p>
            <a:pPr>
              <a:buFont typeface="Wingdings" panose="05000000000000000000" pitchFamily="2" charset="2"/>
              <a:buChar char="Ø"/>
            </a:pPr>
            <a:r>
              <a:rPr lang="en-US" dirty="0"/>
              <a:t>select(</a:t>
            </a:r>
            <a:r>
              <a:rPr lang="en-US" dirty="0" err="1"/>
              <a:t>flights,carrier</a:t>
            </a:r>
            <a:r>
              <a:rPr lang="en-US" dirty="0"/>
              <a:t>)</a:t>
            </a:r>
          </a:p>
          <a:p>
            <a:pPr>
              <a:buFont typeface="Wingdings" panose="05000000000000000000" pitchFamily="2" charset="2"/>
              <a:buChar char="Ø"/>
            </a:pPr>
            <a:r>
              <a:rPr lang="en-US" dirty="0"/>
              <a:t>select(flights,-carrier)</a:t>
            </a:r>
          </a:p>
          <a:p>
            <a:pPr>
              <a:buFont typeface="Wingdings" panose="05000000000000000000" pitchFamily="2" charset="2"/>
              <a:buChar char="Ø"/>
            </a:pPr>
            <a:r>
              <a:rPr lang="en-US" dirty="0"/>
              <a:t>select(</a:t>
            </a:r>
            <a:r>
              <a:rPr lang="en-US" dirty="0" err="1"/>
              <a:t>flights,month:dep_time</a:t>
            </a:r>
            <a:r>
              <a:rPr lang="en-US" dirty="0"/>
              <a:t>)</a:t>
            </a:r>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a:buFont typeface="Wingdings" panose="05000000000000000000" pitchFamily="2" charset="2"/>
              <a:buChar char="Ø"/>
            </a:pPr>
            <a:endParaRPr lang="en-US" dirty="0"/>
          </a:p>
          <a:p>
            <a:endParaRPr lang="en-US" dirty="0"/>
          </a:p>
        </p:txBody>
      </p:sp>
    </p:spTree>
    <p:extLst>
      <p:ext uri="{BB962C8B-B14F-4D97-AF65-F5344CB8AC3E}">
        <p14:creationId xmlns:p14="http://schemas.microsoft.com/office/powerpoint/2010/main" val="16589581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Pipe operator: %&gt;%</a:t>
            </a:r>
          </a:p>
        </p:txBody>
      </p:sp>
      <p:sp>
        <p:nvSpPr>
          <p:cNvPr id="3" name="Content Placeholder 2"/>
          <p:cNvSpPr>
            <a:spLocks noGrp="1"/>
          </p:cNvSpPr>
          <p:nvPr>
            <p:ph idx="1"/>
          </p:nvPr>
        </p:nvSpPr>
        <p:spPr/>
        <p:txBody>
          <a:bodyPr/>
          <a:lstStyle/>
          <a:p>
            <a:r>
              <a:rPr lang="en-US" dirty="0"/>
              <a:t> </a:t>
            </a:r>
            <a:r>
              <a:rPr lang="en-US" dirty="0" err="1"/>
              <a:t>dplyr</a:t>
            </a:r>
            <a:r>
              <a:rPr lang="en-US" dirty="0"/>
              <a:t> uses the pipe operator: %&gt;%.</a:t>
            </a:r>
          </a:p>
          <a:p>
            <a:pPr lvl="1"/>
            <a:r>
              <a:rPr lang="en-US" dirty="0" err="1"/>
              <a:t>dplyr</a:t>
            </a:r>
            <a:r>
              <a:rPr lang="en-US" dirty="0"/>
              <a:t> imports this operator from another package (</a:t>
            </a:r>
            <a:r>
              <a:rPr lang="en-US" dirty="0" err="1"/>
              <a:t>magrittr</a:t>
            </a:r>
            <a:r>
              <a:rPr lang="en-US" dirty="0"/>
              <a:t>). </a:t>
            </a:r>
          </a:p>
          <a:p>
            <a:pPr lvl="1"/>
            <a:r>
              <a:rPr lang="en-US" dirty="0"/>
              <a:t>This operator allows you to pipe the output from one function to the input of another function. Instead of nesting functions (reading from the inside to the outside), the idea of </a:t>
            </a:r>
            <a:r>
              <a:rPr lang="en-US" dirty="0" err="1"/>
              <a:t>of</a:t>
            </a:r>
            <a:r>
              <a:rPr lang="en-US" dirty="0"/>
              <a:t> piping is to read the functions from left to right.</a:t>
            </a:r>
          </a:p>
          <a:p>
            <a:pPr lvl="1"/>
            <a:r>
              <a:rPr lang="en-US" dirty="0"/>
              <a:t>Example:</a:t>
            </a:r>
          </a:p>
          <a:p>
            <a:pPr>
              <a:buFont typeface="Wingdings" panose="05000000000000000000" pitchFamily="2" charset="2"/>
              <a:buChar char="Ø"/>
            </a:pPr>
            <a:r>
              <a:rPr lang="en-US" dirty="0"/>
              <a:t>flights %&gt;% select(</a:t>
            </a:r>
            <a:r>
              <a:rPr lang="en-US" dirty="0" err="1"/>
              <a:t>dep_time,carrier</a:t>
            </a:r>
            <a:r>
              <a:rPr lang="en-US" dirty="0"/>
              <a:t>) %&gt;% filter(</a:t>
            </a:r>
            <a:r>
              <a:rPr lang="en-US" dirty="0" err="1"/>
              <a:t>dep_time</a:t>
            </a:r>
            <a:r>
              <a:rPr lang="en-US" dirty="0"/>
              <a:t>&lt;600) %&gt;% head()</a:t>
            </a:r>
          </a:p>
        </p:txBody>
      </p:sp>
    </p:spTree>
    <p:extLst>
      <p:ext uri="{BB962C8B-B14F-4D97-AF65-F5344CB8AC3E}">
        <p14:creationId xmlns:p14="http://schemas.microsoft.com/office/powerpoint/2010/main" val="14456899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a:t>arrange()</a:t>
            </a:r>
          </a:p>
        </p:txBody>
      </p:sp>
      <p:sp>
        <p:nvSpPr>
          <p:cNvPr id="5" name="Content Placeholder 4"/>
          <p:cNvSpPr>
            <a:spLocks noGrp="1"/>
          </p:cNvSpPr>
          <p:nvPr>
            <p:ph idx="1"/>
          </p:nvPr>
        </p:nvSpPr>
        <p:spPr/>
        <p:txBody>
          <a:bodyPr/>
          <a:lstStyle/>
          <a:p>
            <a:r>
              <a:rPr lang="en-US" dirty="0"/>
              <a:t>arrange() allows you to sort the data frame:</a:t>
            </a:r>
          </a:p>
          <a:p>
            <a:pPr>
              <a:buFont typeface="Wingdings" panose="05000000000000000000" pitchFamily="2" charset="2"/>
              <a:buChar char="Ø"/>
            </a:pPr>
            <a:r>
              <a:rPr lang="en-US" dirty="0"/>
              <a:t>flights%&gt;%arrange(carrier)%&gt;%select(</a:t>
            </a:r>
            <a:r>
              <a:rPr lang="en-US" dirty="0" err="1"/>
              <a:t>dep_time,carrier</a:t>
            </a:r>
            <a:r>
              <a:rPr lang="en-US" dirty="0"/>
              <a:t>)%&gt;%head()</a:t>
            </a:r>
          </a:p>
        </p:txBody>
      </p:sp>
    </p:spTree>
    <p:extLst>
      <p:ext uri="{BB962C8B-B14F-4D97-AF65-F5344CB8AC3E}">
        <p14:creationId xmlns:p14="http://schemas.microsoft.com/office/powerpoint/2010/main" val="38360000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a:t>distinct()</a:t>
            </a:r>
          </a:p>
        </p:txBody>
      </p:sp>
      <p:sp>
        <p:nvSpPr>
          <p:cNvPr id="5" name="Content Placeholder 4"/>
          <p:cNvSpPr>
            <a:spLocks noGrp="1"/>
          </p:cNvSpPr>
          <p:nvPr>
            <p:ph idx="1"/>
          </p:nvPr>
        </p:nvSpPr>
        <p:spPr/>
        <p:txBody>
          <a:bodyPr/>
          <a:lstStyle/>
          <a:p>
            <a:r>
              <a:rPr lang="en-US" dirty="0"/>
              <a:t>distinct() finds unique values in a table:</a:t>
            </a:r>
          </a:p>
          <a:p>
            <a:pPr>
              <a:buFont typeface="Wingdings" panose="05000000000000000000" pitchFamily="2" charset="2"/>
              <a:buChar char="Ø"/>
            </a:pPr>
            <a:r>
              <a:rPr lang="en-US" dirty="0"/>
              <a:t>distinct(</a:t>
            </a:r>
            <a:r>
              <a:rPr lang="en-US" dirty="0" err="1"/>
              <a:t>flights,carrier</a:t>
            </a:r>
            <a:r>
              <a:rPr lang="en-US" dirty="0"/>
              <a:t>)</a:t>
            </a:r>
          </a:p>
        </p:txBody>
      </p:sp>
    </p:spTree>
    <p:extLst>
      <p:ext uri="{BB962C8B-B14F-4D97-AF65-F5344CB8AC3E}">
        <p14:creationId xmlns:p14="http://schemas.microsoft.com/office/powerpoint/2010/main" val="6335799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a:t>mutate()</a:t>
            </a:r>
          </a:p>
        </p:txBody>
      </p:sp>
      <p:sp>
        <p:nvSpPr>
          <p:cNvPr id="5" name="Content Placeholder 4"/>
          <p:cNvSpPr>
            <a:spLocks noGrp="1"/>
          </p:cNvSpPr>
          <p:nvPr>
            <p:ph idx="1"/>
          </p:nvPr>
        </p:nvSpPr>
        <p:spPr/>
        <p:txBody>
          <a:bodyPr/>
          <a:lstStyle/>
          <a:p>
            <a:r>
              <a:rPr lang="en-US" dirty="0"/>
              <a:t>mutate() lets you add calculated columns:</a:t>
            </a:r>
          </a:p>
          <a:p>
            <a:pPr>
              <a:buFont typeface="Wingdings" panose="05000000000000000000" pitchFamily="2" charset="2"/>
              <a:buChar char="Ø"/>
            </a:pPr>
            <a:r>
              <a:rPr lang="en-US" dirty="0"/>
              <a:t>mutate(flights, </a:t>
            </a:r>
            <a:r>
              <a:rPr lang="en-US" dirty="0" err="1"/>
              <a:t>air_time_delay</a:t>
            </a:r>
            <a:r>
              <a:rPr lang="en-US" dirty="0"/>
              <a:t>=</a:t>
            </a:r>
            <a:r>
              <a:rPr lang="en-US" dirty="0" err="1"/>
              <a:t>arr_delay-dep_delay</a:t>
            </a:r>
            <a:r>
              <a:rPr lang="en-US" dirty="0"/>
              <a:t>)</a:t>
            </a:r>
          </a:p>
          <a:p>
            <a:pPr>
              <a:buFont typeface="Wingdings" panose="05000000000000000000" pitchFamily="2" charset="2"/>
              <a:buChar char="Ø"/>
            </a:pPr>
            <a:r>
              <a:rPr lang="en-US" dirty="0"/>
              <a:t>mutate(flights, </a:t>
            </a:r>
            <a:r>
              <a:rPr lang="en-US" dirty="0" err="1"/>
              <a:t>air_time_delay</a:t>
            </a:r>
            <a:r>
              <a:rPr lang="en-US" dirty="0"/>
              <a:t>=</a:t>
            </a:r>
            <a:r>
              <a:rPr lang="en-US" dirty="0" err="1"/>
              <a:t>arr_delay-dep_delay</a:t>
            </a:r>
            <a:r>
              <a:rPr lang="en-US" dirty="0"/>
              <a:t>)%&gt;%select(</a:t>
            </a:r>
            <a:r>
              <a:rPr lang="en-US" dirty="0" err="1"/>
              <a:t>arr_delay,dep_delay,air_time_delay</a:t>
            </a:r>
            <a:r>
              <a:rPr lang="en-US" dirty="0"/>
              <a:t>)</a:t>
            </a:r>
          </a:p>
          <a:p>
            <a:pPr>
              <a:buFont typeface="Wingdings" panose="05000000000000000000" pitchFamily="2" charset="2"/>
              <a:buChar char="Ø"/>
            </a:pPr>
            <a:endParaRPr lang="en-US" dirty="0"/>
          </a:p>
        </p:txBody>
      </p:sp>
    </p:spTree>
    <p:extLst>
      <p:ext uri="{BB962C8B-B14F-4D97-AF65-F5344CB8AC3E}">
        <p14:creationId xmlns:p14="http://schemas.microsoft.com/office/powerpoint/2010/main" val="6963061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err="1"/>
              <a:t>summarise</a:t>
            </a:r>
            <a:r>
              <a:rPr lang="en-US" dirty="0"/>
              <a:t>()</a:t>
            </a:r>
          </a:p>
        </p:txBody>
      </p:sp>
      <p:sp>
        <p:nvSpPr>
          <p:cNvPr id="5" name="Content Placeholder 4"/>
          <p:cNvSpPr>
            <a:spLocks noGrp="1"/>
          </p:cNvSpPr>
          <p:nvPr>
            <p:ph idx="1"/>
          </p:nvPr>
        </p:nvSpPr>
        <p:spPr/>
        <p:txBody>
          <a:bodyPr/>
          <a:lstStyle/>
          <a:p>
            <a:r>
              <a:rPr lang="en-US" dirty="0" err="1"/>
              <a:t>summarise</a:t>
            </a:r>
            <a:r>
              <a:rPr lang="en-US" dirty="0"/>
              <a:t>() does just what it says, collapsing a data frame to a single summary row of statistics</a:t>
            </a:r>
          </a:p>
          <a:p>
            <a:pPr>
              <a:buFont typeface="Wingdings" panose="05000000000000000000" pitchFamily="2" charset="2"/>
              <a:buChar char="Ø"/>
            </a:pPr>
            <a:r>
              <a:rPr lang="en-US" dirty="0" err="1"/>
              <a:t>summarise</a:t>
            </a:r>
            <a:r>
              <a:rPr lang="en-US" dirty="0"/>
              <a:t>(</a:t>
            </a:r>
            <a:r>
              <a:rPr lang="en-US" dirty="0" err="1"/>
              <a:t>flights,delay</a:t>
            </a:r>
            <a:r>
              <a:rPr lang="en-US" dirty="0"/>
              <a:t>=mean(</a:t>
            </a:r>
            <a:r>
              <a:rPr lang="en-US" dirty="0" err="1"/>
              <a:t>dep_delay</a:t>
            </a:r>
            <a:r>
              <a:rPr lang="en-US" dirty="0"/>
              <a:t>))</a:t>
            </a:r>
          </a:p>
          <a:p>
            <a:pPr>
              <a:buFont typeface="Wingdings" panose="05000000000000000000" pitchFamily="2" charset="2"/>
              <a:buChar char="Ø"/>
            </a:pPr>
            <a:r>
              <a:rPr lang="en-US" dirty="0" err="1"/>
              <a:t>summarise</a:t>
            </a:r>
            <a:r>
              <a:rPr lang="en-US" dirty="0"/>
              <a:t>(</a:t>
            </a:r>
            <a:r>
              <a:rPr lang="en-US" dirty="0" err="1"/>
              <a:t>flights,delay</a:t>
            </a:r>
            <a:r>
              <a:rPr lang="en-US" dirty="0"/>
              <a:t>=mean(dep_delay,na.rm=TRUE))</a:t>
            </a:r>
          </a:p>
          <a:p>
            <a:pPr>
              <a:buFont typeface="Wingdings" panose="05000000000000000000" pitchFamily="2" charset="2"/>
              <a:buChar char="Ø"/>
            </a:pPr>
            <a:endParaRPr lang="en-US" dirty="0"/>
          </a:p>
        </p:txBody>
      </p:sp>
    </p:spTree>
    <p:extLst>
      <p:ext uri="{BB962C8B-B14F-4D97-AF65-F5344CB8AC3E}">
        <p14:creationId xmlns:p14="http://schemas.microsoft.com/office/powerpoint/2010/main" val="42073021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err="1"/>
              <a:t>sample_n</a:t>
            </a:r>
            <a:r>
              <a:rPr lang="en-US" dirty="0"/>
              <a:t>() (and </a:t>
            </a:r>
            <a:r>
              <a:rPr lang="en-US" dirty="0" err="1"/>
              <a:t>sample_frac</a:t>
            </a:r>
            <a:r>
              <a:rPr lang="en-US" dirty="0"/>
              <a:t>())</a:t>
            </a:r>
          </a:p>
        </p:txBody>
      </p:sp>
      <p:sp>
        <p:nvSpPr>
          <p:cNvPr id="3" name="Content Placeholder 2"/>
          <p:cNvSpPr>
            <a:spLocks noGrp="1"/>
          </p:cNvSpPr>
          <p:nvPr>
            <p:ph idx="1"/>
          </p:nvPr>
        </p:nvSpPr>
        <p:spPr/>
        <p:txBody>
          <a:bodyPr/>
          <a:lstStyle/>
          <a:p>
            <a:r>
              <a:rPr lang="en-US" dirty="0" err="1"/>
              <a:t>sample_n</a:t>
            </a:r>
            <a:r>
              <a:rPr lang="en-US" dirty="0"/>
              <a:t>() and </a:t>
            </a:r>
            <a:r>
              <a:rPr lang="en-US" dirty="0" err="1"/>
              <a:t>sample_frac</a:t>
            </a:r>
            <a:r>
              <a:rPr lang="en-US" dirty="0"/>
              <a:t>() take random samples of size/proportion specified</a:t>
            </a:r>
          </a:p>
          <a:p>
            <a:pPr>
              <a:buFont typeface="Wingdings" panose="05000000000000000000" pitchFamily="2" charset="2"/>
              <a:buChar char="Ø"/>
            </a:pPr>
            <a:r>
              <a:rPr lang="en-US" dirty="0" err="1"/>
              <a:t>sample_n</a:t>
            </a:r>
            <a:r>
              <a:rPr lang="en-US" dirty="0"/>
              <a:t>(flights,4)</a:t>
            </a:r>
          </a:p>
          <a:p>
            <a:pPr>
              <a:buFont typeface="Wingdings" panose="05000000000000000000" pitchFamily="2" charset="2"/>
              <a:buChar char="Ø"/>
            </a:pPr>
            <a:r>
              <a:rPr lang="en-US" dirty="0" err="1"/>
              <a:t>sample_frac</a:t>
            </a:r>
            <a:r>
              <a:rPr lang="en-US" dirty="0"/>
              <a:t>(flights,.01)</a:t>
            </a:r>
          </a:p>
          <a:p>
            <a:endParaRPr lang="en-US" dirty="0"/>
          </a:p>
        </p:txBody>
      </p:sp>
    </p:spTree>
    <p:extLst>
      <p:ext uri="{BB962C8B-B14F-4D97-AF65-F5344CB8AC3E}">
        <p14:creationId xmlns:p14="http://schemas.microsoft.com/office/powerpoint/2010/main" val="24833915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Plotting and Visualizing Data</a:t>
            </a:r>
          </a:p>
        </p:txBody>
      </p:sp>
      <p:sp>
        <p:nvSpPr>
          <p:cNvPr id="3" name="Content Placeholder 2"/>
          <p:cNvSpPr>
            <a:spLocks noGrp="1"/>
          </p:cNvSpPr>
          <p:nvPr>
            <p:ph idx="1"/>
          </p:nvPr>
        </p:nvSpPr>
        <p:spPr/>
        <p:txBody>
          <a:bodyPr>
            <a:normAutofit lnSpcReduction="10000"/>
          </a:bodyPr>
          <a:lstStyle/>
          <a:p>
            <a:r>
              <a:rPr lang="en-US" dirty="0"/>
              <a:t>ggplot2 has one of the best sample data sets:</a:t>
            </a:r>
          </a:p>
          <a:p>
            <a:pPr lvl="1"/>
            <a:r>
              <a:rPr lang="en-US" dirty="0"/>
              <a:t>Install and activate ggplot2</a:t>
            </a:r>
          </a:p>
          <a:p>
            <a:pPr lvl="1"/>
            <a:r>
              <a:rPr lang="en-US" dirty="0"/>
              <a:t>head(diamonds)</a:t>
            </a:r>
          </a:p>
          <a:p>
            <a:r>
              <a:rPr lang="en-US" dirty="0" err="1"/>
              <a:t>hist</a:t>
            </a:r>
            <a:r>
              <a:rPr lang="en-US" dirty="0"/>
              <a:t>(</a:t>
            </a:r>
            <a:r>
              <a:rPr lang="en-US" dirty="0" err="1"/>
              <a:t>diamonds$carat</a:t>
            </a:r>
            <a:r>
              <a:rPr lang="en-US" dirty="0"/>
              <a:t>)</a:t>
            </a:r>
          </a:p>
          <a:p>
            <a:r>
              <a:rPr lang="en-US" dirty="0" err="1"/>
              <a:t>hist</a:t>
            </a:r>
            <a:r>
              <a:rPr lang="en-US" dirty="0"/>
              <a:t>(</a:t>
            </a:r>
            <a:r>
              <a:rPr lang="en-US" dirty="0" err="1"/>
              <a:t>diamonds$carat</a:t>
            </a:r>
            <a:r>
              <a:rPr lang="en-US" dirty="0"/>
              <a:t>, main=‘Carat Histogram’, </a:t>
            </a:r>
            <a:r>
              <a:rPr lang="en-US" dirty="0" err="1"/>
              <a:t>xlab</a:t>
            </a:r>
            <a:r>
              <a:rPr lang="en-US" dirty="0"/>
              <a:t>=‘Carat’ )</a:t>
            </a:r>
          </a:p>
          <a:p>
            <a:r>
              <a:rPr lang="en-US" dirty="0"/>
              <a:t>plot (price ~ carat, data=diamonds)</a:t>
            </a:r>
          </a:p>
          <a:p>
            <a:pPr marL="0" indent="0">
              <a:buNone/>
            </a:pPr>
            <a:r>
              <a:rPr lang="en-US" dirty="0"/>
              <a:t>			or</a:t>
            </a:r>
          </a:p>
          <a:p>
            <a:r>
              <a:rPr lang="en-US" dirty="0"/>
              <a:t>plot(</a:t>
            </a:r>
            <a:r>
              <a:rPr lang="en-US" dirty="0" err="1"/>
              <a:t>diamonds$carat</a:t>
            </a:r>
            <a:r>
              <a:rPr lang="en-US" dirty="0"/>
              <a:t>, </a:t>
            </a:r>
            <a:r>
              <a:rPr lang="en-US" dirty="0" err="1"/>
              <a:t>diamonds$price</a:t>
            </a:r>
            <a:r>
              <a:rPr lang="en-US" dirty="0"/>
              <a:t>)</a:t>
            </a:r>
          </a:p>
          <a:p>
            <a:r>
              <a:rPr lang="en-US" dirty="0"/>
              <a:t>Why might we want to do the second?</a:t>
            </a:r>
          </a:p>
          <a:p>
            <a:r>
              <a:rPr lang="en-US" dirty="0"/>
              <a:t>boxplot(</a:t>
            </a:r>
            <a:r>
              <a:rPr lang="en-US" dirty="0" err="1"/>
              <a:t>diamonds$carat</a:t>
            </a:r>
            <a:r>
              <a:rPr lang="en-US" dirty="0"/>
              <a:t>)</a:t>
            </a:r>
          </a:p>
        </p:txBody>
      </p:sp>
    </p:spTree>
    <p:extLst>
      <p:ext uri="{BB962C8B-B14F-4D97-AF65-F5344CB8AC3E}">
        <p14:creationId xmlns:p14="http://schemas.microsoft.com/office/powerpoint/2010/main" val="1279779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 calcmode="lin" valueType="num">
                                      <p:cBhvr additive="base">
                                        <p:cTn id="3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 calcmode="lin" valueType="num">
                                      <p:cBhvr additive="base">
                                        <p:cTn id="3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grpId="0" nodeType="clickEffect">
                                  <p:stCondLst>
                                    <p:cond delay="0"/>
                                  </p:stCondLst>
                                  <p:childTnLst>
                                    <p:set>
                                      <p:cBhvr>
                                        <p:cTn id="44" dur="1" fill="hold">
                                          <p:stCondLst>
                                            <p:cond delay="0"/>
                                          </p:stCondLst>
                                        </p:cTn>
                                        <p:tgtEl>
                                          <p:spTgt spid="3">
                                            <p:txEl>
                                              <p:pRg st="7" end="7"/>
                                            </p:txEl>
                                          </p:spTgt>
                                        </p:tgtEl>
                                        <p:attrNameLst>
                                          <p:attrName>style.visibility</p:attrName>
                                        </p:attrNameLst>
                                      </p:cBhvr>
                                      <p:to>
                                        <p:strVal val="visible"/>
                                      </p:to>
                                    </p:set>
                                    <p:anim calcmode="lin" valueType="num">
                                      <p:cBhvr additive="base">
                                        <p:cTn id="4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grpId="0" nodeType="clickEffect">
                                  <p:stCondLst>
                                    <p:cond delay="0"/>
                                  </p:stCondLst>
                                  <p:childTnLst>
                                    <p:set>
                                      <p:cBhvr>
                                        <p:cTn id="50" dur="1" fill="hold">
                                          <p:stCondLst>
                                            <p:cond delay="0"/>
                                          </p:stCondLst>
                                        </p:cTn>
                                        <p:tgtEl>
                                          <p:spTgt spid="3">
                                            <p:txEl>
                                              <p:pRg st="8" end="8"/>
                                            </p:txEl>
                                          </p:spTgt>
                                        </p:tgtEl>
                                        <p:attrNameLst>
                                          <p:attrName>style.visibility</p:attrName>
                                        </p:attrNameLst>
                                      </p:cBhvr>
                                      <p:to>
                                        <p:strVal val="visible"/>
                                      </p:to>
                                    </p:set>
                                    <p:anim calcmode="lin" valueType="num">
                                      <p:cBhvr additive="base">
                                        <p:cTn id="5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grpId="0" nodeType="click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 calcmode="lin" valueType="num">
                                      <p:cBhvr additive="base">
                                        <p:cTn id="57"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Alternative GUIs for R</a:t>
            </a:r>
          </a:p>
        </p:txBody>
      </p:sp>
      <p:sp>
        <p:nvSpPr>
          <p:cNvPr id="3" name="Content Placeholder 2"/>
          <p:cNvSpPr>
            <a:spLocks noGrp="1"/>
          </p:cNvSpPr>
          <p:nvPr>
            <p:ph idx="1"/>
          </p:nvPr>
        </p:nvSpPr>
        <p:spPr>
          <a:xfrm>
            <a:off x="325821" y="1825625"/>
            <a:ext cx="8460827" cy="4351338"/>
          </a:xfrm>
        </p:spPr>
        <p:txBody>
          <a:bodyPr>
            <a:noAutofit/>
          </a:bodyPr>
          <a:lstStyle/>
          <a:p>
            <a:pPr marL="1944688" indent="-1944688">
              <a:buNone/>
            </a:pPr>
            <a:r>
              <a:rPr lang="en-US" sz="2400" dirty="0" err="1"/>
              <a:t>RStudio</a:t>
            </a:r>
            <a:r>
              <a:rPr lang="en-US" sz="2400" dirty="0"/>
              <a:t> 	Integrated development environment (IDE) for R</a:t>
            </a:r>
          </a:p>
          <a:p>
            <a:pPr marL="1944688" indent="-1944688">
              <a:buNone/>
            </a:pPr>
            <a:r>
              <a:rPr lang="en-US" sz="2400" dirty="0"/>
              <a:t>Rattle 	Gnome cross platform GUI for Data Mining using R</a:t>
            </a:r>
          </a:p>
          <a:p>
            <a:pPr marL="1944688" indent="-1944688">
              <a:buNone/>
            </a:pPr>
            <a:r>
              <a:rPr lang="en-US" sz="2400" dirty="0"/>
              <a:t>Red-R 	Open source visual programming interface for R</a:t>
            </a:r>
          </a:p>
          <a:p>
            <a:pPr marL="1944688" indent="-1944688">
              <a:buNone/>
            </a:pPr>
            <a:r>
              <a:rPr lang="en-US" sz="2400" dirty="0" err="1"/>
              <a:t>Deducer</a:t>
            </a:r>
            <a:r>
              <a:rPr lang="en-US" sz="2400" dirty="0"/>
              <a:t> 	Intuitive, cross-platform graphical data analysis system</a:t>
            </a:r>
          </a:p>
          <a:p>
            <a:pPr marL="1944688" indent="-1944688">
              <a:buNone/>
            </a:pPr>
            <a:r>
              <a:rPr lang="en-US" sz="2400" dirty="0" err="1"/>
              <a:t>RKWard</a:t>
            </a:r>
            <a:r>
              <a:rPr lang="en-US" sz="2400" dirty="0"/>
              <a:t> 	Easy to use, transparent frontend</a:t>
            </a:r>
          </a:p>
          <a:p>
            <a:pPr marL="1944688" indent="-1944688">
              <a:buNone/>
            </a:pPr>
            <a:r>
              <a:rPr lang="en-US" sz="2400" dirty="0"/>
              <a:t>JGR 	Universal and unified graphical user interface for R</a:t>
            </a:r>
          </a:p>
          <a:p>
            <a:pPr marL="1944688" indent="-1944688">
              <a:buNone/>
            </a:pPr>
            <a:r>
              <a:rPr lang="en-US" sz="2400" dirty="0"/>
              <a:t>R Commander 	Basic-Statistics GUI for R</a:t>
            </a:r>
          </a:p>
          <a:p>
            <a:pPr marL="1944688" indent="-1944688">
              <a:buNone/>
            </a:pPr>
            <a:r>
              <a:rPr lang="en-US" sz="2400" dirty="0" err="1"/>
              <a:t>RExcel</a:t>
            </a:r>
            <a:r>
              <a:rPr lang="en-US" sz="2400" dirty="0"/>
              <a:t>	allows access to R from within Excel</a:t>
            </a:r>
          </a:p>
          <a:p>
            <a:endParaRPr lang="en-US" dirty="0"/>
          </a:p>
        </p:txBody>
      </p:sp>
    </p:spTree>
    <p:extLst>
      <p:ext uri="{BB962C8B-B14F-4D97-AF65-F5344CB8AC3E}">
        <p14:creationId xmlns:p14="http://schemas.microsoft.com/office/powerpoint/2010/main" val="2047339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ggplot2?</a:t>
            </a:r>
          </a:p>
        </p:txBody>
      </p:sp>
      <p:sp>
        <p:nvSpPr>
          <p:cNvPr id="3" name="Content Placeholder 2"/>
          <p:cNvSpPr>
            <a:spLocks noGrp="1"/>
          </p:cNvSpPr>
          <p:nvPr>
            <p:ph idx="1"/>
          </p:nvPr>
        </p:nvSpPr>
        <p:spPr/>
        <p:txBody>
          <a:bodyPr/>
          <a:lstStyle/>
          <a:p>
            <a:r>
              <a:rPr lang="en-US" dirty="0"/>
              <a:t> It can do quick-and-dirty or complex, so you only need one system</a:t>
            </a:r>
          </a:p>
          <a:p>
            <a:r>
              <a:rPr lang="en-US" dirty="0"/>
              <a:t>The default colors and other aesthetics are nicer</a:t>
            </a:r>
          </a:p>
          <a:p>
            <a:r>
              <a:rPr lang="en-US" dirty="0"/>
              <a:t>Easy faceting</a:t>
            </a:r>
          </a:p>
        </p:txBody>
      </p:sp>
    </p:spTree>
    <p:extLst>
      <p:ext uri="{BB962C8B-B14F-4D97-AF65-F5344CB8AC3E}">
        <p14:creationId xmlns:p14="http://schemas.microsoft.com/office/powerpoint/2010/main" val="18604060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ggplot2</a:t>
            </a:r>
          </a:p>
        </p:txBody>
      </p:sp>
      <p:sp>
        <p:nvSpPr>
          <p:cNvPr id="3" name="Content Placeholder 2"/>
          <p:cNvSpPr>
            <a:spLocks noGrp="1"/>
          </p:cNvSpPr>
          <p:nvPr>
            <p:ph idx="1"/>
          </p:nvPr>
        </p:nvSpPr>
        <p:spPr/>
        <p:txBody>
          <a:bodyPr/>
          <a:lstStyle/>
          <a:p>
            <a:r>
              <a:rPr lang="en-US" dirty="0" err="1"/>
              <a:t>ggplot</a:t>
            </a:r>
            <a:r>
              <a:rPr lang="en-US" dirty="0"/>
              <a:t>(data = diamonds)</a:t>
            </a:r>
          </a:p>
          <a:p>
            <a:r>
              <a:rPr lang="en-US" dirty="0" err="1"/>
              <a:t>ggplot</a:t>
            </a:r>
            <a:r>
              <a:rPr lang="en-US" dirty="0"/>
              <a:t>(data = diamonds)+</a:t>
            </a:r>
            <a:r>
              <a:rPr lang="en-US" dirty="0" err="1"/>
              <a:t>geom_histogram</a:t>
            </a:r>
            <a:r>
              <a:rPr lang="en-US" dirty="0"/>
              <a:t>(</a:t>
            </a:r>
            <a:r>
              <a:rPr lang="en-US" dirty="0" err="1"/>
              <a:t>aes</a:t>
            </a:r>
            <a:r>
              <a:rPr lang="en-US" dirty="0"/>
              <a:t>(x=carat))</a:t>
            </a:r>
          </a:p>
          <a:p>
            <a:r>
              <a:rPr lang="en-US" dirty="0" err="1"/>
              <a:t>ggplot</a:t>
            </a:r>
            <a:r>
              <a:rPr lang="en-US" dirty="0"/>
              <a:t>(data = diamonds)+</a:t>
            </a:r>
            <a:r>
              <a:rPr lang="en-US" dirty="0" err="1"/>
              <a:t>geom_density</a:t>
            </a:r>
            <a:r>
              <a:rPr lang="en-US" dirty="0"/>
              <a:t>(</a:t>
            </a:r>
            <a:r>
              <a:rPr lang="en-US" dirty="0" err="1"/>
              <a:t>aes</a:t>
            </a:r>
            <a:r>
              <a:rPr lang="en-US" dirty="0"/>
              <a:t>(x=carat),fill='grey50')</a:t>
            </a:r>
          </a:p>
        </p:txBody>
      </p:sp>
    </p:spTree>
    <p:extLst>
      <p:ext uri="{BB962C8B-B14F-4D97-AF65-F5344CB8AC3E}">
        <p14:creationId xmlns:p14="http://schemas.microsoft.com/office/powerpoint/2010/main" val="3229257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idea behind ggplot2</a:t>
            </a:r>
          </a:p>
        </p:txBody>
      </p:sp>
      <p:sp>
        <p:nvSpPr>
          <p:cNvPr id="3" name="Content Placeholder 2"/>
          <p:cNvSpPr>
            <a:spLocks noGrp="1"/>
          </p:cNvSpPr>
          <p:nvPr>
            <p:ph idx="1"/>
          </p:nvPr>
        </p:nvSpPr>
        <p:spPr/>
        <p:txBody>
          <a:bodyPr/>
          <a:lstStyle/>
          <a:p>
            <a:r>
              <a:rPr lang="en-US" dirty="0"/>
              <a:t> Independently specify plot building blocks and combine them to create just about any kind of graphical display you want. Building blocks of a graph include:</a:t>
            </a:r>
          </a:p>
          <a:p>
            <a:pPr lvl="1"/>
            <a:r>
              <a:rPr lang="en-US" dirty="0"/>
              <a:t>data</a:t>
            </a:r>
          </a:p>
          <a:p>
            <a:pPr lvl="1"/>
            <a:r>
              <a:rPr lang="en-US" dirty="0"/>
              <a:t>aesthetic mapping</a:t>
            </a:r>
          </a:p>
          <a:p>
            <a:pPr lvl="1"/>
            <a:r>
              <a:rPr lang="en-US" dirty="0"/>
              <a:t>geometric object</a:t>
            </a:r>
          </a:p>
          <a:p>
            <a:pPr lvl="1"/>
            <a:r>
              <a:rPr lang="en-US" dirty="0"/>
              <a:t>statistical transformations</a:t>
            </a:r>
          </a:p>
          <a:p>
            <a:pPr lvl="1"/>
            <a:r>
              <a:rPr lang="en-US" dirty="0"/>
              <a:t>scales</a:t>
            </a:r>
          </a:p>
          <a:p>
            <a:pPr lvl="1"/>
            <a:r>
              <a:rPr lang="en-US" dirty="0"/>
              <a:t>coordinate system</a:t>
            </a:r>
          </a:p>
          <a:p>
            <a:pPr lvl="1"/>
            <a:r>
              <a:rPr lang="en-US" dirty="0"/>
              <a:t>position adjustments</a:t>
            </a:r>
          </a:p>
          <a:p>
            <a:pPr lvl="1"/>
            <a:r>
              <a:rPr lang="en-US" dirty="0"/>
              <a:t>faceting</a:t>
            </a:r>
          </a:p>
        </p:txBody>
      </p:sp>
    </p:spTree>
    <p:extLst>
      <p:ext uri="{BB962C8B-B14F-4D97-AF65-F5344CB8AC3E}">
        <p14:creationId xmlns:p14="http://schemas.microsoft.com/office/powerpoint/2010/main" val="175790875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a:t>ggplot2: aesthetic mapping</a:t>
            </a:r>
          </a:p>
        </p:txBody>
      </p:sp>
      <p:sp>
        <p:nvSpPr>
          <p:cNvPr id="5" name="Content Placeholder 4"/>
          <p:cNvSpPr>
            <a:spLocks noGrp="1"/>
          </p:cNvSpPr>
          <p:nvPr>
            <p:ph idx="1"/>
          </p:nvPr>
        </p:nvSpPr>
        <p:spPr/>
        <p:txBody>
          <a:bodyPr/>
          <a:lstStyle/>
          <a:p>
            <a:r>
              <a:rPr lang="en-US" dirty="0"/>
              <a:t>In </a:t>
            </a:r>
            <a:r>
              <a:rPr lang="en-US" dirty="0" err="1"/>
              <a:t>ggplot</a:t>
            </a:r>
            <a:r>
              <a:rPr lang="en-US" dirty="0"/>
              <a:t> land aesthetic means "something you can see". Examples include:</a:t>
            </a:r>
          </a:p>
          <a:p>
            <a:pPr lvl="1"/>
            <a:r>
              <a:rPr lang="en-US" dirty="0"/>
              <a:t>position (i.e., on the x and y axes)</a:t>
            </a:r>
          </a:p>
          <a:p>
            <a:pPr lvl="1"/>
            <a:r>
              <a:rPr lang="en-US" dirty="0"/>
              <a:t>color ("outside" color)</a:t>
            </a:r>
          </a:p>
          <a:p>
            <a:pPr lvl="1"/>
            <a:r>
              <a:rPr lang="en-US" dirty="0"/>
              <a:t>fill ("inside" color)</a:t>
            </a:r>
          </a:p>
          <a:p>
            <a:pPr lvl="1"/>
            <a:r>
              <a:rPr lang="en-US" dirty="0"/>
              <a:t>shape (of points)</a:t>
            </a:r>
          </a:p>
          <a:p>
            <a:pPr lvl="1"/>
            <a:r>
              <a:rPr lang="en-US" dirty="0" err="1"/>
              <a:t>linetype</a:t>
            </a:r>
            <a:endParaRPr lang="en-US" dirty="0"/>
          </a:p>
          <a:p>
            <a:pPr lvl="1"/>
            <a:r>
              <a:rPr lang="en-US" dirty="0"/>
              <a:t>size</a:t>
            </a:r>
          </a:p>
          <a:p>
            <a:r>
              <a:rPr lang="en-US" dirty="0"/>
              <a:t>Each type of </a:t>
            </a:r>
            <a:r>
              <a:rPr lang="en-US" dirty="0" err="1"/>
              <a:t>geom</a:t>
            </a:r>
            <a:r>
              <a:rPr lang="en-US" dirty="0"/>
              <a:t> accepts only a subset of all aesthetics–refer to the </a:t>
            </a:r>
            <a:r>
              <a:rPr lang="en-US" dirty="0" err="1"/>
              <a:t>geom</a:t>
            </a:r>
            <a:r>
              <a:rPr lang="en-US" dirty="0"/>
              <a:t> help pages to see what mappings each </a:t>
            </a:r>
            <a:r>
              <a:rPr lang="en-US" dirty="0" err="1"/>
              <a:t>geom</a:t>
            </a:r>
            <a:r>
              <a:rPr lang="en-US" dirty="0"/>
              <a:t> accepts.</a:t>
            </a:r>
          </a:p>
          <a:p>
            <a:pPr lvl="1"/>
            <a:r>
              <a:rPr lang="en-US" dirty="0"/>
              <a:t>Aesthetic mappings are set with the </a:t>
            </a:r>
            <a:r>
              <a:rPr lang="en-US" dirty="0" err="1"/>
              <a:t>aes</a:t>
            </a:r>
            <a:r>
              <a:rPr lang="en-US" dirty="0"/>
              <a:t>() function.</a:t>
            </a:r>
          </a:p>
          <a:p>
            <a:endParaRPr lang="en-US" dirty="0"/>
          </a:p>
        </p:txBody>
      </p:sp>
    </p:spTree>
    <p:extLst>
      <p:ext uri="{BB962C8B-B14F-4D97-AF65-F5344CB8AC3E}">
        <p14:creationId xmlns:p14="http://schemas.microsoft.com/office/powerpoint/2010/main" val="37595284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a:t>ggplot2: geometric object</a:t>
            </a:r>
          </a:p>
        </p:txBody>
      </p:sp>
      <p:sp>
        <p:nvSpPr>
          <p:cNvPr id="5" name="Content Placeholder 4"/>
          <p:cNvSpPr>
            <a:spLocks noGrp="1"/>
          </p:cNvSpPr>
          <p:nvPr>
            <p:ph idx="1"/>
          </p:nvPr>
        </p:nvSpPr>
        <p:spPr/>
        <p:txBody>
          <a:bodyPr/>
          <a:lstStyle/>
          <a:p>
            <a:r>
              <a:rPr lang="en-US" dirty="0"/>
              <a:t>Can get list of available geometric objects by running:</a:t>
            </a:r>
          </a:p>
          <a:p>
            <a:pPr>
              <a:buFont typeface="Wingdings" panose="05000000000000000000" pitchFamily="2" charset="2"/>
              <a:buChar char="Ø"/>
            </a:pPr>
            <a:r>
              <a:rPr lang="en-US" dirty="0" err="1"/>
              <a:t>help.search</a:t>
            </a:r>
            <a:r>
              <a:rPr lang="en-US" dirty="0"/>
              <a:t>(“</a:t>
            </a:r>
            <a:r>
              <a:rPr lang="en-US" dirty="0" err="1"/>
              <a:t>geom</a:t>
            </a:r>
            <a:r>
              <a:rPr lang="en-US" dirty="0"/>
              <a:t>_”,package=“ggplot2”)</a:t>
            </a:r>
          </a:p>
          <a:p>
            <a:endParaRPr lang="en-US" dirty="0"/>
          </a:p>
        </p:txBody>
      </p:sp>
    </p:spTree>
    <p:extLst>
      <p:ext uri="{BB962C8B-B14F-4D97-AF65-F5344CB8AC3E}">
        <p14:creationId xmlns:p14="http://schemas.microsoft.com/office/powerpoint/2010/main" val="310654449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a:t>ggplot2: statistical transformations</a:t>
            </a:r>
          </a:p>
        </p:txBody>
      </p:sp>
      <p:sp>
        <p:nvSpPr>
          <p:cNvPr id="5" name="Content Placeholder 4"/>
          <p:cNvSpPr>
            <a:spLocks noGrp="1"/>
          </p:cNvSpPr>
          <p:nvPr>
            <p:ph idx="1"/>
          </p:nvPr>
        </p:nvSpPr>
        <p:spPr/>
        <p:txBody>
          <a:bodyPr/>
          <a:lstStyle/>
          <a:p>
            <a:endParaRPr lang="en-US"/>
          </a:p>
        </p:txBody>
      </p:sp>
    </p:spTree>
    <p:extLst>
      <p:ext uri="{BB962C8B-B14F-4D97-AF65-F5344CB8AC3E}">
        <p14:creationId xmlns:p14="http://schemas.microsoft.com/office/powerpoint/2010/main" val="12407585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a:t>ggplot2: scales</a:t>
            </a:r>
          </a:p>
        </p:txBody>
      </p:sp>
      <p:sp>
        <p:nvSpPr>
          <p:cNvPr id="5" name="Content Placeholder 4"/>
          <p:cNvSpPr>
            <a:spLocks noGrp="1"/>
          </p:cNvSpPr>
          <p:nvPr>
            <p:ph idx="1"/>
          </p:nvPr>
        </p:nvSpPr>
        <p:spPr/>
        <p:txBody>
          <a:bodyPr/>
          <a:lstStyle/>
          <a:p>
            <a:endParaRPr lang="en-US"/>
          </a:p>
        </p:txBody>
      </p:sp>
    </p:spTree>
    <p:extLst>
      <p:ext uri="{BB962C8B-B14F-4D97-AF65-F5344CB8AC3E}">
        <p14:creationId xmlns:p14="http://schemas.microsoft.com/office/powerpoint/2010/main" val="1965279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a:t>ggplot2: coordinate system</a:t>
            </a:r>
          </a:p>
        </p:txBody>
      </p:sp>
      <p:sp>
        <p:nvSpPr>
          <p:cNvPr id="5" name="Content Placeholder 4"/>
          <p:cNvSpPr>
            <a:spLocks noGrp="1"/>
          </p:cNvSpPr>
          <p:nvPr>
            <p:ph idx="1"/>
          </p:nvPr>
        </p:nvSpPr>
        <p:spPr/>
        <p:txBody>
          <a:bodyPr/>
          <a:lstStyle/>
          <a:p>
            <a:endParaRPr lang="en-US"/>
          </a:p>
        </p:txBody>
      </p:sp>
    </p:spTree>
    <p:extLst>
      <p:ext uri="{BB962C8B-B14F-4D97-AF65-F5344CB8AC3E}">
        <p14:creationId xmlns:p14="http://schemas.microsoft.com/office/powerpoint/2010/main" val="39454162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a:t>ggplot2: position adjustments</a:t>
            </a:r>
          </a:p>
        </p:txBody>
      </p:sp>
      <p:sp>
        <p:nvSpPr>
          <p:cNvPr id="5" name="Content Placeholder 4"/>
          <p:cNvSpPr>
            <a:spLocks noGrp="1"/>
          </p:cNvSpPr>
          <p:nvPr>
            <p:ph idx="1"/>
          </p:nvPr>
        </p:nvSpPr>
        <p:spPr/>
        <p:txBody>
          <a:bodyPr/>
          <a:lstStyle/>
          <a:p>
            <a:endParaRPr lang="en-US"/>
          </a:p>
        </p:txBody>
      </p:sp>
    </p:spTree>
    <p:extLst>
      <p:ext uri="{BB962C8B-B14F-4D97-AF65-F5344CB8AC3E}">
        <p14:creationId xmlns:p14="http://schemas.microsoft.com/office/powerpoint/2010/main" val="28398566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a:t>ggplot2: faceting</a:t>
            </a:r>
          </a:p>
        </p:txBody>
      </p:sp>
      <p:sp>
        <p:nvSpPr>
          <p:cNvPr id="3" name="Content Placeholder 2"/>
          <p:cNvSpPr>
            <a:spLocks noGrp="1"/>
          </p:cNvSpPr>
          <p:nvPr>
            <p:ph idx="1"/>
          </p:nvPr>
        </p:nvSpPr>
        <p:spPr/>
        <p:txBody>
          <a:bodyPr/>
          <a:lstStyle/>
          <a:p>
            <a:pPr lvl="1"/>
            <a:endParaRPr lang="en-US"/>
          </a:p>
          <a:p>
            <a:endParaRPr lang="en-US" dirty="0"/>
          </a:p>
        </p:txBody>
      </p:sp>
    </p:spTree>
    <p:extLst>
      <p:ext uri="{BB962C8B-B14F-4D97-AF65-F5344CB8AC3E}">
        <p14:creationId xmlns:p14="http://schemas.microsoft.com/office/powerpoint/2010/main" val="21960900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a:t>
            </a:r>
            <a:r>
              <a:rPr lang="en-US" dirty="0" err="1"/>
              <a:t>RStudio</a:t>
            </a:r>
            <a:r>
              <a:rPr lang="en-US" dirty="0"/>
              <a:t>?</a:t>
            </a:r>
          </a:p>
        </p:txBody>
      </p:sp>
      <p:sp>
        <p:nvSpPr>
          <p:cNvPr id="3" name="Content Placeholder 2"/>
          <p:cNvSpPr>
            <a:spLocks noGrp="1"/>
          </p:cNvSpPr>
          <p:nvPr>
            <p:ph idx="1"/>
          </p:nvPr>
        </p:nvSpPr>
        <p:spPr/>
        <p:txBody>
          <a:bodyPr>
            <a:normAutofit lnSpcReduction="10000"/>
          </a:bodyPr>
          <a:lstStyle/>
          <a:p>
            <a:r>
              <a:rPr lang="en-US" dirty="0"/>
              <a:t>R benefits from an IDE</a:t>
            </a:r>
          </a:p>
          <a:p>
            <a:r>
              <a:rPr lang="en-US" dirty="0"/>
              <a:t>Provides plot device</a:t>
            </a:r>
          </a:p>
          <a:p>
            <a:r>
              <a:rPr lang="en-US" dirty="0"/>
              <a:t>It runs on your OS (probably)</a:t>
            </a:r>
          </a:p>
          <a:p>
            <a:r>
              <a:rPr lang="en-US" dirty="0"/>
              <a:t>It’s open source</a:t>
            </a:r>
          </a:p>
          <a:p>
            <a:r>
              <a:rPr lang="en-US" dirty="0"/>
              <a:t>Good development team/support</a:t>
            </a:r>
          </a:p>
          <a:p>
            <a:r>
              <a:rPr lang="en-US" dirty="0"/>
              <a:t>Features (version control, </a:t>
            </a:r>
            <a:r>
              <a:rPr lang="en-US" dirty="0" err="1"/>
              <a:t>etc</a:t>
            </a:r>
            <a:r>
              <a:rPr lang="en-US" dirty="0"/>
              <a:t>…)</a:t>
            </a:r>
          </a:p>
          <a:p>
            <a:r>
              <a:rPr lang="en-US" dirty="0"/>
              <a:t>Code completion</a:t>
            </a:r>
          </a:p>
          <a:p>
            <a:r>
              <a:rPr lang="en-US" dirty="0" err="1"/>
              <a:t>Rpubs</a:t>
            </a:r>
            <a:r>
              <a:rPr lang="en-US" dirty="0"/>
              <a:t> and R markdown</a:t>
            </a:r>
          </a:p>
          <a:p>
            <a:r>
              <a:rPr lang="en-US" dirty="0"/>
              <a:t>Actively under development, yet (fairly) stable</a:t>
            </a:r>
          </a:p>
        </p:txBody>
      </p:sp>
    </p:spTree>
    <p:extLst>
      <p:ext uri="{BB962C8B-B14F-4D97-AF65-F5344CB8AC3E}">
        <p14:creationId xmlns:p14="http://schemas.microsoft.com/office/powerpoint/2010/main" val="710745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anim calcmode="lin" valueType="num">
                                      <p:cBhvr additive="base">
                                        <p:cTn id="5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harvard university"/>
          <p:cNvPicPr>
            <a:picLocks noChangeAspect="1" noChangeArrowheads="1"/>
          </p:cNvPicPr>
          <p:nvPr/>
        </p:nvPicPr>
        <p:blipFill rotWithShape="1">
          <a:blip r:embed="rId2">
            <a:extLst>
              <a:ext uri="{BEBA8EAE-BF5A-486C-A8C5-ECC9F3942E4B}">
                <a14:imgProps xmlns:a14="http://schemas.microsoft.com/office/drawing/2010/main">
                  <a14:imgLayer r:embed="rId3">
                    <a14:imgEffect>
                      <a14:brightnessContrast contrast="-77000"/>
                    </a14:imgEffect>
                  </a14:imgLayer>
                </a14:imgProps>
              </a:ext>
              <a:ext uri="{28A0092B-C50C-407E-A947-70E740481C1C}">
                <a14:useLocalDpi xmlns:a14="http://schemas.microsoft.com/office/drawing/2010/main" val="0"/>
              </a:ext>
            </a:extLst>
          </a:blip>
          <a:srcRect l="7978" t="-33" r="25354" b="33"/>
          <a:stretch/>
        </p:blipFill>
        <p:spPr bwMode="auto">
          <a:xfrm>
            <a:off x="237342" y="161417"/>
            <a:ext cx="8766380" cy="657478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2427825" y="2749497"/>
            <a:ext cx="4385432" cy="2800767"/>
          </a:xfrm>
          <a:prstGeom prst="rect">
            <a:avLst/>
          </a:prstGeom>
          <a:noFill/>
        </p:spPr>
        <p:txBody>
          <a:bodyPr wrap="none" rtlCol="0">
            <a:spAutoFit/>
          </a:bodyPr>
          <a:lstStyle/>
          <a:p>
            <a:pPr algn="ctr"/>
            <a:r>
              <a:rPr lang="en-US" sz="4400" b="1" dirty="0">
                <a:solidFill>
                  <a:schemeClr val="bg1"/>
                </a:solidFill>
              </a:rPr>
              <a:t>Next Time…..</a:t>
            </a:r>
          </a:p>
          <a:p>
            <a:pPr algn="ctr"/>
            <a:endParaRPr lang="en-US" sz="4400" b="1" dirty="0">
              <a:solidFill>
                <a:schemeClr val="bg1"/>
              </a:solidFill>
            </a:endParaRPr>
          </a:p>
          <a:p>
            <a:pPr algn="ctr"/>
            <a:r>
              <a:rPr lang="en-US" sz="4400" b="1" dirty="0">
                <a:solidFill>
                  <a:schemeClr val="bg1"/>
                </a:solidFill>
              </a:rPr>
              <a:t>ggplot2 (in depth)</a:t>
            </a:r>
          </a:p>
          <a:p>
            <a:pPr algn="ctr"/>
            <a:r>
              <a:rPr lang="en-US" sz="4400" b="1" dirty="0" err="1">
                <a:solidFill>
                  <a:schemeClr val="bg1"/>
                </a:solidFill>
              </a:rPr>
              <a:t>dplyer</a:t>
            </a:r>
            <a:endParaRPr lang="en-US" sz="4400" b="1" dirty="0">
              <a:solidFill>
                <a:schemeClr val="bg1"/>
              </a:solidFill>
            </a:endParaRPr>
          </a:p>
        </p:txBody>
      </p:sp>
    </p:spTree>
    <p:extLst>
      <p:ext uri="{BB962C8B-B14F-4D97-AF65-F5344CB8AC3E}">
        <p14:creationId xmlns:p14="http://schemas.microsoft.com/office/powerpoint/2010/main" val="9346078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Rstudio</a:t>
            </a:r>
            <a:r>
              <a:rPr lang="en-US" dirty="0"/>
              <a:t> Environment</a:t>
            </a:r>
          </a:p>
        </p:txBody>
      </p:sp>
      <p:sp>
        <p:nvSpPr>
          <p:cNvPr id="3" name="Content Placeholder 2"/>
          <p:cNvSpPr>
            <a:spLocks noGrp="1"/>
          </p:cNvSpPr>
          <p:nvPr>
            <p:ph idx="1"/>
          </p:nvPr>
        </p:nvSpPr>
        <p:spPr/>
        <p:txBody>
          <a:bodyPr/>
          <a:lstStyle/>
          <a:p>
            <a:r>
              <a:rPr lang="en-US" dirty="0"/>
              <a:t>Scripting window			Code</a:t>
            </a:r>
          </a:p>
          <a:p>
            <a:r>
              <a:rPr lang="en-US" dirty="0"/>
              <a:t>Console				Results</a:t>
            </a:r>
          </a:p>
          <a:p>
            <a:r>
              <a:rPr lang="en-US" dirty="0"/>
              <a:t>Environment			List of Objects</a:t>
            </a:r>
          </a:p>
          <a:p>
            <a:r>
              <a:rPr lang="en-US" dirty="0"/>
              <a:t>Lower-right window</a:t>
            </a:r>
          </a:p>
          <a:p>
            <a:pPr lvl="1"/>
            <a:r>
              <a:rPr lang="en-US" dirty="0"/>
              <a:t>Files</a:t>
            </a:r>
          </a:p>
          <a:p>
            <a:pPr lvl="1"/>
            <a:r>
              <a:rPr lang="en-US" dirty="0"/>
              <a:t>Plots</a:t>
            </a:r>
          </a:p>
          <a:p>
            <a:pPr lvl="1"/>
            <a:r>
              <a:rPr lang="en-US" dirty="0"/>
              <a:t>Packages</a:t>
            </a:r>
          </a:p>
          <a:p>
            <a:pPr lvl="1"/>
            <a:r>
              <a:rPr lang="en-US" dirty="0"/>
              <a:t>Help</a:t>
            </a:r>
          </a:p>
          <a:p>
            <a:pPr lvl="1"/>
            <a:r>
              <a:rPr lang="en-US" dirty="0"/>
              <a:t>Viewer			</a:t>
            </a:r>
          </a:p>
        </p:txBody>
      </p:sp>
    </p:spTree>
    <p:extLst>
      <p:ext uri="{BB962C8B-B14F-4D97-AF65-F5344CB8AC3E}">
        <p14:creationId xmlns:p14="http://schemas.microsoft.com/office/powerpoint/2010/main" val="852976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 calcmode="lin" valueType="num">
                                      <p:cBhvr additive="base">
                                        <p:cTn id="2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4" end="4"/>
                                            </p:txEl>
                                          </p:spTgt>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 calcmode="lin" valueType="num">
                                      <p:cBhvr additive="base">
                                        <p:cTn id="3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3">
                                            <p:txEl>
                                              <p:pRg st="7" end="7"/>
                                            </p:txEl>
                                          </p:spTgt>
                                        </p:tgtEl>
                                        <p:attrNameLst>
                                          <p:attrName>style.visibility</p:attrName>
                                        </p:attrNameLst>
                                      </p:cBhvr>
                                      <p:to>
                                        <p:strVal val="visible"/>
                                      </p:to>
                                    </p:set>
                                    <p:anim calcmode="lin" valueType="num">
                                      <p:cBhvr additive="base">
                                        <p:cTn id="41"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7" end="7"/>
                                            </p:txEl>
                                          </p:spTgt>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anim calcmode="lin" valueType="num">
                                      <p:cBhvr additive="base">
                                        <p:cTn id="4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Writing Our First R Script</a:t>
            </a:r>
          </a:p>
        </p:txBody>
      </p:sp>
      <p:sp>
        <p:nvSpPr>
          <p:cNvPr id="3" name="Content Placeholder 2"/>
          <p:cNvSpPr>
            <a:spLocks noGrp="1"/>
          </p:cNvSpPr>
          <p:nvPr>
            <p:ph idx="1"/>
          </p:nvPr>
        </p:nvSpPr>
        <p:spPr/>
        <p:txBody>
          <a:bodyPr/>
          <a:lstStyle/>
          <a:p>
            <a:r>
              <a:rPr lang="en-US" dirty="0"/>
              <a:t>'=' vs '&lt;-'</a:t>
            </a:r>
          </a:p>
          <a:p>
            <a:r>
              <a:rPr lang="en-US" dirty="0"/>
              <a:t>Run icon vs CTRL-ENTER</a:t>
            </a:r>
          </a:p>
          <a:p>
            <a:r>
              <a:rPr lang="en-US" dirty="0"/>
              <a:t>Resizing windows</a:t>
            </a:r>
          </a:p>
          <a:p>
            <a:r>
              <a:rPr lang="en-US" dirty="0"/>
              <a:t>'CTRL-L' to clear Console</a:t>
            </a:r>
          </a:p>
          <a:p>
            <a:r>
              <a:rPr lang="en-US" dirty="0"/>
              <a:t>Set Working Directory </a:t>
            </a:r>
          </a:p>
          <a:p>
            <a:r>
              <a:rPr lang="en-US" dirty="0"/>
              <a:t>Zooming in and out</a:t>
            </a:r>
          </a:p>
        </p:txBody>
      </p:sp>
    </p:spTree>
    <p:extLst>
      <p:ext uri="{BB962C8B-B14F-4D97-AF65-F5344CB8AC3E}">
        <p14:creationId xmlns:p14="http://schemas.microsoft.com/office/powerpoint/2010/main" val="2908708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‘R is an open-source, high level programming language used for data analytics purposes.’</a:t>
            </a:r>
          </a:p>
        </p:txBody>
      </p:sp>
      <p:sp>
        <p:nvSpPr>
          <p:cNvPr id="3" name="Content Placeholder 2"/>
          <p:cNvSpPr>
            <a:spLocks noGrp="1"/>
          </p:cNvSpPr>
          <p:nvPr>
            <p:ph idx="1"/>
          </p:nvPr>
        </p:nvSpPr>
        <p:spPr/>
        <p:txBody>
          <a:bodyPr>
            <a:normAutofit lnSpcReduction="10000"/>
          </a:bodyPr>
          <a:lstStyle/>
          <a:p>
            <a:r>
              <a:rPr lang="en-US" dirty="0"/>
              <a:t>Open-source</a:t>
            </a:r>
          </a:p>
          <a:p>
            <a:pPr lvl="1"/>
            <a:r>
              <a:rPr lang="en-US" dirty="0"/>
              <a:t>Free</a:t>
            </a:r>
          </a:p>
          <a:p>
            <a:pPr lvl="1"/>
            <a:r>
              <a:rPr lang="en-US" dirty="0"/>
              <a:t>User contribution</a:t>
            </a:r>
          </a:p>
          <a:p>
            <a:pPr lvl="2"/>
            <a:r>
              <a:rPr lang="en-US" dirty="0"/>
              <a:t>Packages</a:t>
            </a:r>
          </a:p>
          <a:p>
            <a:endParaRPr lang="en-US" dirty="0"/>
          </a:p>
          <a:p>
            <a:r>
              <a:rPr lang="en-US" dirty="0"/>
              <a:t>High level programming language</a:t>
            </a:r>
          </a:p>
          <a:p>
            <a:pPr lvl="1"/>
            <a:r>
              <a:rPr lang="en-US" dirty="0"/>
              <a:t>Pre-defined functions and object classes</a:t>
            </a:r>
          </a:p>
          <a:p>
            <a:endParaRPr lang="en-US" dirty="0"/>
          </a:p>
          <a:p>
            <a:r>
              <a:rPr lang="en-US" dirty="0"/>
              <a:t>Analytics</a:t>
            </a:r>
          </a:p>
          <a:p>
            <a:pPr lvl="1"/>
            <a:r>
              <a:rPr lang="en-US" dirty="0"/>
              <a:t>Analytics, statistics, data visualization, </a:t>
            </a:r>
            <a:r>
              <a:rPr lang="en-US" dirty="0" err="1"/>
              <a:t>etc</a:t>
            </a:r>
            <a:r>
              <a:rPr lang="en-US" dirty="0"/>
              <a:t>…</a:t>
            </a:r>
          </a:p>
        </p:txBody>
      </p:sp>
    </p:spTree>
    <p:extLst>
      <p:ext uri="{BB962C8B-B14F-4D97-AF65-F5344CB8AC3E}">
        <p14:creationId xmlns:p14="http://schemas.microsoft.com/office/powerpoint/2010/main" val="2764301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 calcmode="lin" valueType="num">
                                      <p:cBhvr additive="base">
                                        <p:cTn id="2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 calcmode="lin" valueType="num">
                                      <p:cBhvr additive="base">
                                        <p:cTn id="3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8" end="8"/>
                                            </p:txEl>
                                          </p:spTgt>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anim calcmode="lin" valueType="num">
                                      <p:cBhvr additive="base">
                                        <p:cTn id="39"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Help!</a:t>
            </a:r>
          </a:p>
        </p:txBody>
      </p:sp>
      <p:sp>
        <p:nvSpPr>
          <p:cNvPr id="3" name="Content Placeholder 2"/>
          <p:cNvSpPr>
            <a:spLocks noGrp="1"/>
          </p:cNvSpPr>
          <p:nvPr>
            <p:ph idx="1"/>
          </p:nvPr>
        </p:nvSpPr>
        <p:spPr/>
        <p:txBody>
          <a:bodyPr/>
          <a:lstStyle/>
          <a:p>
            <a:r>
              <a:rPr lang="en-US" dirty="0"/>
              <a:t>2 layers of R help:</a:t>
            </a:r>
          </a:p>
          <a:p>
            <a:pPr lvl="1"/>
            <a:r>
              <a:rPr lang="en-US" dirty="0"/>
              <a:t>Local:</a:t>
            </a:r>
          </a:p>
          <a:p>
            <a:pPr lvl="2"/>
            <a:r>
              <a:rPr lang="en-US" dirty="0"/>
              <a:t>R’s help function	You know which function to use</a:t>
            </a:r>
          </a:p>
          <a:p>
            <a:pPr lvl="2"/>
            <a:r>
              <a:rPr lang="en-US" dirty="0"/>
              <a:t>Package level help	Use ? Or Help tab…</a:t>
            </a:r>
          </a:p>
          <a:p>
            <a:pPr lvl="1"/>
            <a:r>
              <a:rPr lang="en-US" dirty="0"/>
              <a:t>Online:</a:t>
            </a:r>
          </a:p>
          <a:p>
            <a:pPr lvl="2"/>
            <a:r>
              <a:rPr lang="en-US" dirty="0"/>
              <a:t>Topic level help		Not sure which package(s) to use</a:t>
            </a:r>
          </a:p>
          <a:p>
            <a:pPr marL="914400" lvl="2" indent="0">
              <a:buNone/>
            </a:pPr>
            <a:r>
              <a:rPr lang="en-US" dirty="0"/>
              <a:t>			Google 'R Task Views'</a:t>
            </a:r>
          </a:p>
          <a:p>
            <a:pPr lvl="2"/>
            <a:r>
              <a:rPr lang="en-US" dirty="0"/>
              <a:t>User community	Stack Overflow</a:t>
            </a:r>
          </a:p>
        </p:txBody>
      </p:sp>
    </p:spTree>
    <p:extLst>
      <p:ext uri="{BB962C8B-B14F-4D97-AF65-F5344CB8AC3E}">
        <p14:creationId xmlns:p14="http://schemas.microsoft.com/office/powerpoint/2010/main" val="1197031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 calcmode="lin" valueType="num">
                                      <p:cBhvr additive="base">
                                        <p:cTn id="35"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anim calcmode="lin" valueType="num">
                                      <p:cBhvr additive="base">
                                        <p:cTn id="3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Basics of R</a:t>
            </a:r>
          </a:p>
        </p:txBody>
      </p:sp>
      <p:sp>
        <p:nvSpPr>
          <p:cNvPr id="3" name="Content Placeholder 2"/>
          <p:cNvSpPr>
            <a:spLocks noGrp="1"/>
          </p:cNvSpPr>
          <p:nvPr>
            <p:ph idx="1"/>
          </p:nvPr>
        </p:nvSpPr>
        <p:spPr>
          <a:xfrm>
            <a:off x="402956" y="1825625"/>
            <a:ext cx="8353586" cy="4351338"/>
          </a:xfrm>
        </p:spPr>
        <p:txBody>
          <a:bodyPr>
            <a:normAutofit fontScale="92500" lnSpcReduction="10000"/>
          </a:bodyPr>
          <a:lstStyle/>
          <a:p>
            <a:r>
              <a:rPr lang="en-US" dirty="0"/>
              <a:t>Basic math</a:t>
            </a:r>
          </a:p>
          <a:p>
            <a:r>
              <a:rPr lang="en-US" dirty="0"/>
              <a:t>Variables</a:t>
            </a:r>
          </a:p>
          <a:p>
            <a:pPr lvl="1"/>
            <a:r>
              <a:rPr lang="en-US" dirty="0"/>
              <a:t>Assignment and ranges</a:t>
            </a:r>
          </a:p>
          <a:p>
            <a:pPr lvl="1"/>
            <a:r>
              <a:rPr lang="en-US" dirty="0" err="1"/>
              <a:t>rm</a:t>
            </a:r>
            <a:r>
              <a:rPr lang="en-US" dirty="0"/>
              <a:t>() or List…Grid….remove</a:t>
            </a:r>
          </a:p>
          <a:p>
            <a:r>
              <a:rPr lang="en-US" dirty="0"/>
              <a:t>4 Data types: numeric, character, date/</a:t>
            </a:r>
            <a:r>
              <a:rPr lang="en-US" dirty="0" err="1"/>
              <a:t>POSIXct</a:t>
            </a:r>
            <a:r>
              <a:rPr lang="en-US" dirty="0"/>
              <a:t>, logical</a:t>
            </a:r>
          </a:p>
          <a:p>
            <a:r>
              <a:rPr lang="en-US" dirty="0"/>
              <a:t>class()</a:t>
            </a:r>
          </a:p>
          <a:p>
            <a:r>
              <a:rPr lang="en-US" dirty="0" err="1"/>
              <a:t>is.numeric</a:t>
            </a:r>
            <a:r>
              <a:rPr lang="en-US" dirty="0"/>
              <a:t>()</a:t>
            </a:r>
          </a:p>
          <a:p>
            <a:r>
              <a:rPr lang="en-US" dirty="0"/>
              <a:t>X&lt;-'data' vs Y&lt;-factor('data')</a:t>
            </a:r>
          </a:p>
          <a:p>
            <a:r>
              <a:rPr lang="en-US" dirty="0"/>
              <a:t>Date1&lt;-</a:t>
            </a:r>
            <a:r>
              <a:rPr lang="en-US" dirty="0" err="1"/>
              <a:t>as.Date</a:t>
            </a:r>
            <a:r>
              <a:rPr lang="en-US" dirty="0"/>
              <a:t>('2017-04-19')</a:t>
            </a:r>
          </a:p>
          <a:p>
            <a:r>
              <a:rPr lang="en-US" dirty="0"/>
              <a:t>K&lt;-TRUE</a:t>
            </a:r>
          </a:p>
          <a:p>
            <a:endParaRPr lang="en-US" dirty="0"/>
          </a:p>
        </p:txBody>
      </p:sp>
    </p:spTree>
    <p:extLst>
      <p:ext uri="{BB962C8B-B14F-4D97-AF65-F5344CB8AC3E}">
        <p14:creationId xmlns:p14="http://schemas.microsoft.com/office/powerpoint/2010/main" val="3971035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 calcmode="lin" valueType="num">
                                      <p:cBhvr additive="base">
                                        <p:cTn id="3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 calcmode="lin" valueType="num">
                                      <p:cBhvr additive="base">
                                        <p:cTn id="3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grpId="0" nodeType="clickEffect">
                                  <p:stCondLst>
                                    <p:cond delay="0"/>
                                  </p:stCondLst>
                                  <p:childTnLst>
                                    <p:set>
                                      <p:cBhvr>
                                        <p:cTn id="44" dur="1" fill="hold">
                                          <p:stCondLst>
                                            <p:cond delay="0"/>
                                          </p:stCondLst>
                                        </p:cTn>
                                        <p:tgtEl>
                                          <p:spTgt spid="3">
                                            <p:txEl>
                                              <p:pRg st="7" end="7"/>
                                            </p:txEl>
                                          </p:spTgt>
                                        </p:tgtEl>
                                        <p:attrNameLst>
                                          <p:attrName>style.visibility</p:attrName>
                                        </p:attrNameLst>
                                      </p:cBhvr>
                                      <p:to>
                                        <p:strVal val="visible"/>
                                      </p:to>
                                    </p:set>
                                    <p:anim calcmode="lin" valueType="num">
                                      <p:cBhvr additive="base">
                                        <p:cTn id="4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grpId="0" nodeType="clickEffect">
                                  <p:stCondLst>
                                    <p:cond delay="0"/>
                                  </p:stCondLst>
                                  <p:childTnLst>
                                    <p:set>
                                      <p:cBhvr>
                                        <p:cTn id="50" dur="1" fill="hold">
                                          <p:stCondLst>
                                            <p:cond delay="0"/>
                                          </p:stCondLst>
                                        </p:cTn>
                                        <p:tgtEl>
                                          <p:spTgt spid="3">
                                            <p:txEl>
                                              <p:pRg st="8" end="8"/>
                                            </p:txEl>
                                          </p:spTgt>
                                        </p:tgtEl>
                                        <p:attrNameLst>
                                          <p:attrName>style.visibility</p:attrName>
                                        </p:attrNameLst>
                                      </p:cBhvr>
                                      <p:to>
                                        <p:strVal val="visible"/>
                                      </p:to>
                                    </p:set>
                                    <p:anim calcmode="lin" valueType="num">
                                      <p:cBhvr additive="base">
                                        <p:cTn id="5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grpId="0" nodeType="click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 calcmode="lin" valueType="num">
                                      <p:cBhvr additive="base">
                                        <p:cTn id="57"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2033</TotalTime>
  <Words>1246</Words>
  <Application>Microsoft Office PowerPoint</Application>
  <PresentationFormat>On-screen Show (4:3)</PresentationFormat>
  <Paragraphs>257</Paragraphs>
  <Slides>40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Arial</vt:lpstr>
      <vt:lpstr>Calibri</vt:lpstr>
      <vt:lpstr>Calibri Light</vt:lpstr>
      <vt:lpstr>Wingdings</vt:lpstr>
      <vt:lpstr>Office Theme</vt:lpstr>
      <vt:lpstr>PowerPoint Presentation</vt:lpstr>
      <vt:lpstr>Topics for Part 1</vt:lpstr>
      <vt:lpstr>Alternative GUIs for R</vt:lpstr>
      <vt:lpstr>Why RStudio?</vt:lpstr>
      <vt:lpstr>Rstudio Environment</vt:lpstr>
      <vt:lpstr>Writing Our First R Script</vt:lpstr>
      <vt:lpstr>‘R is an open-source, high level programming language used for data analytics purposes.’</vt:lpstr>
      <vt:lpstr>Help!</vt:lpstr>
      <vt:lpstr>Basics of R</vt:lpstr>
      <vt:lpstr>Vectors in R</vt:lpstr>
      <vt:lpstr>Useful Functions in R</vt:lpstr>
      <vt:lpstr>Missing Data in R</vt:lpstr>
      <vt:lpstr>Additional Advanced Data Structures: Vectors</vt:lpstr>
      <vt:lpstr>Additional Advanced Data Structures: Arrays and Matrices</vt:lpstr>
      <vt:lpstr>Additional Advanced Data Structures: Lists</vt:lpstr>
      <vt:lpstr>Additional Advanced Data Structures: Data Frames</vt:lpstr>
      <vt:lpstr>Importing Data</vt:lpstr>
      <vt:lpstr>'Native' Datasets</vt:lpstr>
      <vt:lpstr>dplyr</vt:lpstr>
      <vt:lpstr>dplyr</vt:lpstr>
      <vt:lpstr>filter()</vt:lpstr>
      <vt:lpstr>select()</vt:lpstr>
      <vt:lpstr>Pipe operator: %&gt;%</vt:lpstr>
      <vt:lpstr>arrange()</vt:lpstr>
      <vt:lpstr>distinct()</vt:lpstr>
      <vt:lpstr>mutate()</vt:lpstr>
      <vt:lpstr>summarise()</vt:lpstr>
      <vt:lpstr>sample_n() (and sample_frac())</vt:lpstr>
      <vt:lpstr>Plotting and Visualizing Data</vt:lpstr>
      <vt:lpstr>Why ggplot2?</vt:lpstr>
      <vt:lpstr>ggplot2</vt:lpstr>
      <vt:lpstr>Basic idea behind ggplot2</vt:lpstr>
      <vt:lpstr>ggplot2: aesthetic mapping</vt:lpstr>
      <vt:lpstr>ggplot2: geometric object</vt:lpstr>
      <vt:lpstr>ggplot2: statistical transformations</vt:lpstr>
      <vt:lpstr>ggplot2: scales</vt:lpstr>
      <vt:lpstr>ggplot2: coordinate system</vt:lpstr>
      <vt:lpstr>ggplot2: position adjustments</vt:lpstr>
      <vt:lpstr>ggplot2: faceting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Troy Adair</dc:creator>
  <cp:lastModifiedBy>Troy Adair</cp:lastModifiedBy>
  <cp:revision>51</cp:revision>
  <cp:lastPrinted>2017-04-26T21:31:00Z</cp:lastPrinted>
  <dcterms:created xsi:type="dcterms:W3CDTF">2017-01-10T16:48:31Z</dcterms:created>
  <dcterms:modified xsi:type="dcterms:W3CDTF">2017-04-26T21:32:55Z</dcterms:modified>
</cp:coreProperties>
</file>

<file path=docProps/thumbnail.jpeg>
</file>